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498" r:id="rId2"/>
    <p:sldId id="579" r:id="rId3"/>
    <p:sldId id="604" r:id="rId4"/>
    <p:sldId id="605" r:id="rId5"/>
    <p:sldId id="599" r:id="rId6"/>
    <p:sldId id="390" r:id="rId7"/>
    <p:sldId id="598" r:id="rId8"/>
    <p:sldId id="568" r:id="rId9"/>
    <p:sldId id="375" r:id="rId10"/>
    <p:sldId id="376" r:id="rId11"/>
    <p:sldId id="601" r:id="rId12"/>
    <p:sldId id="293" r:id="rId13"/>
    <p:sldId id="305" r:id="rId14"/>
    <p:sldId id="602" r:id="rId15"/>
    <p:sldId id="603" r:id="rId16"/>
    <p:sldId id="584" r:id="rId17"/>
    <p:sldId id="585" r:id="rId18"/>
    <p:sldId id="586" r:id="rId19"/>
    <p:sldId id="587" r:id="rId20"/>
    <p:sldId id="594" r:id="rId21"/>
    <p:sldId id="377" r:id="rId22"/>
    <p:sldId id="589" r:id="rId23"/>
    <p:sldId id="595" r:id="rId24"/>
    <p:sldId id="379" r:id="rId25"/>
    <p:sldId id="596" r:id="rId26"/>
    <p:sldId id="577" r:id="rId27"/>
    <p:sldId id="380" r:id="rId28"/>
    <p:sldId id="382" r:id="rId29"/>
    <p:sldId id="576" r:id="rId30"/>
  </p:sldIdLst>
  <p:sldSz cx="12192000" cy="6858000"/>
  <p:notesSz cx="6888163" cy="9671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56FCFE-8444-44D0-BFAC-C1855A739BFE}">
          <p14:sldIdLst>
            <p14:sldId id="498"/>
            <p14:sldId id="579"/>
            <p14:sldId id="604"/>
            <p14:sldId id="605"/>
            <p14:sldId id="599"/>
            <p14:sldId id="390"/>
            <p14:sldId id="598"/>
            <p14:sldId id="568"/>
            <p14:sldId id="375"/>
            <p14:sldId id="376"/>
            <p14:sldId id="601"/>
            <p14:sldId id="293"/>
            <p14:sldId id="305"/>
            <p14:sldId id="602"/>
            <p14:sldId id="603"/>
            <p14:sldId id="584"/>
            <p14:sldId id="585"/>
            <p14:sldId id="586"/>
            <p14:sldId id="587"/>
            <p14:sldId id="594"/>
            <p14:sldId id="377"/>
            <p14:sldId id="589"/>
            <p14:sldId id="595"/>
            <p14:sldId id="379"/>
            <p14:sldId id="596"/>
            <p14:sldId id="577"/>
            <p14:sldId id="380"/>
            <p14:sldId id="382"/>
            <p14:sldId id="57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e Carman" initials="MC" lastIdx="1" clrIdx="0">
    <p:extLst>
      <p:ext uri="{19B8F6BF-5375-455C-9EA6-DF929625EA0E}">
        <p15:presenceInfo xmlns:p15="http://schemas.microsoft.com/office/powerpoint/2012/main" userId="S::michele.carman@bhs.org.uk::b03c13b1-521e-4276-8ace-fc62c0e66667" providerId="AD"/>
      </p:ext>
    </p:extLst>
  </p:cmAuthor>
  <p:cmAuthor id="2" name="Megen Alsop" initials="MA" lastIdx="36" clrIdx="1">
    <p:extLst>
      <p:ext uri="{19B8F6BF-5375-455C-9EA6-DF929625EA0E}">
        <p15:presenceInfo xmlns:p15="http://schemas.microsoft.com/office/powerpoint/2012/main" userId="S::megen.alsop@bhs.org.uk::234f3511-d2d1-48df-8122-0d3151303d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3300"/>
    <a:srgbClr val="CCCCFF"/>
    <a:srgbClr val="CC0000"/>
    <a:srgbClr val="FF99FF"/>
    <a:srgbClr val="0066FF"/>
    <a:srgbClr val="00CC00"/>
    <a:srgbClr val="990099"/>
    <a:srgbClr val="D3E1EF"/>
    <a:srgbClr val="D5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75978" autoAdjust="0"/>
  </p:normalViewPr>
  <p:slideViewPr>
    <p:cSldViewPr snapToGrid="0" snapToObjects="1">
      <p:cViewPr varScale="1">
        <p:scale>
          <a:sx n="47" d="100"/>
          <a:sy n="47" d="100"/>
        </p:scale>
        <p:origin x="1188"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160" cy="483631"/>
          </a:xfrm>
          <a:prstGeom prst="rect">
            <a:avLst/>
          </a:prstGeom>
        </p:spPr>
        <p:txBody>
          <a:bodyPr vert="horz" lIns="92473" tIns="46237" rIns="92473" bIns="46237" rtlCol="0"/>
          <a:lstStyle>
            <a:lvl1pPr algn="l">
              <a:defRPr sz="1200"/>
            </a:lvl1pPr>
          </a:lstStyle>
          <a:p>
            <a:endParaRPr lang="en-GB"/>
          </a:p>
        </p:txBody>
      </p:sp>
      <p:sp>
        <p:nvSpPr>
          <p:cNvPr id="3" name="Date Placeholder 2"/>
          <p:cNvSpPr>
            <a:spLocks noGrp="1"/>
          </p:cNvSpPr>
          <p:nvPr>
            <p:ph type="dt" sz="quarter" idx="1"/>
          </p:nvPr>
        </p:nvSpPr>
        <p:spPr>
          <a:xfrm>
            <a:off x="3902363" y="0"/>
            <a:ext cx="2984160" cy="483631"/>
          </a:xfrm>
          <a:prstGeom prst="rect">
            <a:avLst/>
          </a:prstGeom>
        </p:spPr>
        <p:txBody>
          <a:bodyPr vert="horz" lIns="92473" tIns="46237" rIns="92473" bIns="46237" rtlCol="0"/>
          <a:lstStyle>
            <a:lvl1pPr algn="r">
              <a:defRPr sz="1200"/>
            </a:lvl1pPr>
          </a:lstStyle>
          <a:p>
            <a:fld id="{D77C870F-7562-4921-BF51-EF9E0F2B6977}" type="datetimeFigureOut">
              <a:rPr lang="en-GB" smtClean="0"/>
              <a:t>17/11/2021</a:t>
            </a:fld>
            <a:endParaRPr lang="en-GB"/>
          </a:p>
        </p:txBody>
      </p:sp>
      <p:sp>
        <p:nvSpPr>
          <p:cNvPr id="4" name="Footer Placeholder 3"/>
          <p:cNvSpPr>
            <a:spLocks noGrp="1"/>
          </p:cNvSpPr>
          <p:nvPr>
            <p:ph type="ftr" sz="quarter" idx="2"/>
          </p:nvPr>
        </p:nvSpPr>
        <p:spPr>
          <a:xfrm>
            <a:off x="0" y="9185865"/>
            <a:ext cx="2984160" cy="483630"/>
          </a:xfrm>
          <a:prstGeom prst="rect">
            <a:avLst/>
          </a:prstGeom>
        </p:spPr>
        <p:txBody>
          <a:bodyPr vert="horz" lIns="92473" tIns="46237" rIns="92473" bIns="46237" rtlCol="0" anchor="b"/>
          <a:lstStyle>
            <a:lvl1pPr algn="l">
              <a:defRPr sz="1200"/>
            </a:lvl1pPr>
          </a:lstStyle>
          <a:p>
            <a:endParaRPr lang="en-GB"/>
          </a:p>
        </p:txBody>
      </p:sp>
      <p:sp>
        <p:nvSpPr>
          <p:cNvPr id="5" name="Slide Number Placeholder 4"/>
          <p:cNvSpPr>
            <a:spLocks noGrp="1"/>
          </p:cNvSpPr>
          <p:nvPr>
            <p:ph type="sldNum" sz="quarter" idx="3"/>
          </p:nvPr>
        </p:nvSpPr>
        <p:spPr>
          <a:xfrm>
            <a:off x="3902363" y="9185865"/>
            <a:ext cx="2984160" cy="483630"/>
          </a:xfrm>
          <a:prstGeom prst="rect">
            <a:avLst/>
          </a:prstGeom>
        </p:spPr>
        <p:txBody>
          <a:bodyPr vert="horz" lIns="92473" tIns="46237" rIns="92473" bIns="46237" rtlCol="0" anchor="b"/>
          <a:lstStyle>
            <a:lvl1pPr algn="r">
              <a:defRPr sz="1200"/>
            </a:lvl1pPr>
          </a:lstStyle>
          <a:p>
            <a:fld id="{C00F0BD8-94D5-4D24-80C0-212803A44865}" type="slidenum">
              <a:rPr lang="en-GB" smtClean="0"/>
              <a:t>‹#›</a:t>
            </a:fld>
            <a:endParaRPr lang="en-GB"/>
          </a:p>
        </p:txBody>
      </p:sp>
    </p:spTree>
    <p:extLst>
      <p:ext uri="{BB962C8B-B14F-4D97-AF65-F5344CB8AC3E}">
        <p14:creationId xmlns:p14="http://schemas.microsoft.com/office/powerpoint/2010/main" val="552459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4870" cy="483552"/>
          </a:xfrm>
          <a:prstGeom prst="rect">
            <a:avLst/>
          </a:prstGeom>
        </p:spPr>
        <p:txBody>
          <a:bodyPr vert="horz" lIns="92473" tIns="46237" rIns="92473" bIns="46237" rtlCol="0"/>
          <a:lstStyle>
            <a:lvl1pPr algn="l">
              <a:defRPr sz="1200"/>
            </a:lvl1pPr>
          </a:lstStyle>
          <a:p>
            <a:endParaRPr lang="en-GB"/>
          </a:p>
        </p:txBody>
      </p:sp>
      <p:sp>
        <p:nvSpPr>
          <p:cNvPr id="3" name="Date Placeholder 2"/>
          <p:cNvSpPr>
            <a:spLocks noGrp="1"/>
          </p:cNvSpPr>
          <p:nvPr>
            <p:ph type="dt" idx="1"/>
          </p:nvPr>
        </p:nvSpPr>
        <p:spPr>
          <a:xfrm>
            <a:off x="3901700" y="1"/>
            <a:ext cx="2984870" cy="483552"/>
          </a:xfrm>
          <a:prstGeom prst="rect">
            <a:avLst/>
          </a:prstGeom>
        </p:spPr>
        <p:txBody>
          <a:bodyPr vert="horz" lIns="92473" tIns="46237" rIns="92473" bIns="46237" rtlCol="0"/>
          <a:lstStyle>
            <a:lvl1pPr algn="r">
              <a:defRPr sz="1200"/>
            </a:lvl1pPr>
          </a:lstStyle>
          <a:p>
            <a:fld id="{FD4BE4B7-EDEA-41BF-AC81-113C18990EB1}" type="datetimeFigureOut">
              <a:rPr lang="en-GB" smtClean="0"/>
              <a:t>17/11/2021</a:t>
            </a:fld>
            <a:endParaRPr lang="en-GB"/>
          </a:p>
        </p:txBody>
      </p:sp>
      <p:sp>
        <p:nvSpPr>
          <p:cNvPr id="4" name="Slide Image Placeholder 3"/>
          <p:cNvSpPr>
            <a:spLocks noGrp="1" noRot="1" noChangeAspect="1"/>
          </p:cNvSpPr>
          <p:nvPr>
            <p:ph type="sldImg" idx="2"/>
          </p:nvPr>
        </p:nvSpPr>
        <p:spPr>
          <a:xfrm>
            <a:off x="219075" y="725488"/>
            <a:ext cx="6450013" cy="3627437"/>
          </a:xfrm>
          <a:prstGeom prst="rect">
            <a:avLst/>
          </a:prstGeom>
          <a:noFill/>
          <a:ln w="12700">
            <a:solidFill>
              <a:prstClr val="black"/>
            </a:solidFill>
          </a:ln>
        </p:spPr>
        <p:txBody>
          <a:bodyPr vert="horz" lIns="92473" tIns="46237" rIns="92473" bIns="46237" rtlCol="0" anchor="ctr"/>
          <a:lstStyle/>
          <a:p>
            <a:endParaRPr lang="en-GB"/>
          </a:p>
        </p:txBody>
      </p:sp>
      <p:sp>
        <p:nvSpPr>
          <p:cNvPr id="5" name="Notes Placeholder 4"/>
          <p:cNvSpPr>
            <a:spLocks noGrp="1"/>
          </p:cNvSpPr>
          <p:nvPr>
            <p:ph type="body" sz="quarter" idx="3"/>
          </p:nvPr>
        </p:nvSpPr>
        <p:spPr>
          <a:xfrm>
            <a:off x="688817" y="4593749"/>
            <a:ext cx="5510530" cy="4351972"/>
          </a:xfrm>
          <a:prstGeom prst="rect">
            <a:avLst/>
          </a:prstGeom>
        </p:spPr>
        <p:txBody>
          <a:bodyPr vert="horz" lIns="92473" tIns="46237" rIns="92473" bIns="4623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185819"/>
            <a:ext cx="2984870" cy="483552"/>
          </a:xfrm>
          <a:prstGeom prst="rect">
            <a:avLst/>
          </a:prstGeom>
        </p:spPr>
        <p:txBody>
          <a:bodyPr vert="horz" lIns="92473" tIns="46237" rIns="92473" bIns="46237" rtlCol="0" anchor="b"/>
          <a:lstStyle>
            <a:lvl1pPr algn="l">
              <a:defRPr sz="1200"/>
            </a:lvl1pPr>
          </a:lstStyle>
          <a:p>
            <a:endParaRPr lang="en-GB"/>
          </a:p>
        </p:txBody>
      </p:sp>
      <p:sp>
        <p:nvSpPr>
          <p:cNvPr id="7" name="Slide Number Placeholder 6"/>
          <p:cNvSpPr>
            <a:spLocks noGrp="1"/>
          </p:cNvSpPr>
          <p:nvPr>
            <p:ph type="sldNum" sz="quarter" idx="5"/>
          </p:nvPr>
        </p:nvSpPr>
        <p:spPr>
          <a:xfrm>
            <a:off x="3901700" y="9185819"/>
            <a:ext cx="2984870" cy="483552"/>
          </a:xfrm>
          <a:prstGeom prst="rect">
            <a:avLst/>
          </a:prstGeom>
        </p:spPr>
        <p:txBody>
          <a:bodyPr vert="horz" lIns="92473" tIns="46237" rIns="92473" bIns="46237" rtlCol="0" anchor="b"/>
          <a:lstStyle>
            <a:lvl1pPr algn="r">
              <a:defRPr sz="1200"/>
            </a:lvl1pPr>
          </a:lstStyle>
          <a:p>
            <a:fld id="{D046D99E-0F5B-4F04-A0C5-E5A62014BBC9}" type="slidenum">
              <a:rPr lang="en-GB" smtClean="0"/>
              <a:t>‹#›</a:t>
            </a:fld>
            <a:endParaRPr lang="en-GB"/>
          </a:p>
        </p:txBody>
      </p:sp>
    </p:spTree>
    <p:extLst>
      <p:ext uri="{BB962C8B-B14F-4D97-AF65-F5344CB8AC3E}">
        <p14:creationId xmlns:p14="http://schemas.microsoft.com/office/powerpoint/2010/main" val="1464105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075" y="725488"/>
            <a:ext cx="6450013" cy="3627437"/>
          </a:xfrm>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D046D99E-0F5B-4F04-A0C5-E5A62014BBC9}" type="slidenum">
              <a:rPr lang="en-GB" smtClean="0"/>
              <a:t>1</a:t>
            </a:fld>
            <a:endParaRPr lang="en-GB"/>
          </a:p>
        </p:txBody>
      </p:sp>
    </p:spTree>
    <p:extLst>
      <p:ext uri="{BB962C8B-B14F-4D97-AF65-F5344CB8AC3E}">
        <p14:creationId xmlns:p14="http://schemas.microsoft.com/office/powerpoint/2010/main" val="53304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a:ea typeface="Calibri" panose="020F0502020204030204" pitchFamily="34" charset="0"/>
                <a:cs typeface="Times New Roman" panose="02020603050405020304" pitchFamily="18" charset="0"/>
              </a:rPr>
              <a:t> </a:t>
            </a:r>
            <a:r>
              <a:rPr lang="en-GB" sz="1200" dirty="0">
                <a:effectLst/>
                <a:latin typeface="Lato" panose="020F0502020204030203"/>
                <a:ea typeface="Calibri" panose="020F0502020204030204" pitchFamily="34" charset="0"/>
                <a:cs typeface="Times New Roman" panose="02020603050405020304" pitchFamily="18" charset="0"/>
              </a:rPr>
              <a:t>As a coach, whilst your technical competence will already have been assessed when you achieved your Ride Safe or Riding and Road Safety qualification, the Ride Safe Trainer Award qualification will assess how you make use of those skills in the facilitation of effective training sessions for others. It would be useful to refresh yourself on the contents of the Highway Code and Countryside code as it applies to horses and Riders.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effectLst/>
              <a:latin typeface="Lato" panose="020F0502020204030203"/>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F4C428-85BF-4229-9E44-45FB767A01D0}"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65818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a:ea typeface="Calibri" panose="020F0502020204030204" pitchFamily="34" charset="0"/>
                <a:cs typeface="Times New Roman" panose="02020603050405020304" pitchFamily="18" charset="0"/>
              </a:rPr>
              <a:t> </a:t>
            </a:r>
            <a:endParaRPr lang="en-GB" sz="1800" b="0" dirty="0">
              <a:effectLst/>
              <a:latin typeface="Lato" panose="020F0502020204030203"/>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F4C428-85BF-4229-9E44-45FB767A01D0}"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3918335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236A9EB2-F5F9-4A98-A4BF-3A6100D5323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54F881-5D66-4900-8B8A-4D82DCC961DC}" type="slidenum">
              <a:rPr lang="en-GB" altLang="en-US"/>
              <a:pPr/>
              <a:t>12</a:t>
            </a:fld>
            <a:endParaRPr lang="en-GB" altLang="en-US"/>
          </a:p>
        </p:txBody>
      </p:sp>
      <p:sp>
        <p:nvSpPr>
          <p:cNvPr id="67587" name="Rectangle 2">
            <a:extLst>
              <a:ext uri="{FF2B5EF4-FFF2-40B4-BE49-F238E27FC236}">
                <a16:creationId xmlns:a16="http://schemas.microsoft.com/office/drawing/2014/main" id="{C19169AA-701E-4500-BE01-6D930352AB00}"/>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7271DC9E-4CE6-4E14-AE60-9B10F26DD1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4B10B737-7F89-4294-8862-8CB6E8341A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B8BAE5-9102-49E2-95F6-04C9F34E8D50}" type="slidenum">
              <a:rPr lang="en-GB" altLang="en-US"/>
              <a:pPr/>
              <a:t>13</a:t>
            </a:fld>
            <a:endParaRPr lang="en-GB" altLang="en-US"/>
          </a:p>
        </p:txBody>
      </p:sp>
      <p:sp>
        <p:nvSpPr>
          <p:cNvPr id="69635" name="Rectangle 2">
            <a:extLst>
              <a:ext uri="{FF2B5EF4-FFF2-40B4-BE49-F238E27FC236}">
                <a16:creationId xmlns:a16="http://schemas.microsoft.com/office/drawing/2014/main" id="{AFAD68CF-B4B4-45CE-94C3-0DF446C8E231}"/>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301F59AD-D6AE-4E42-9F73-5AE1F18308D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4B10B737-7F89-4294-8862-8CB6E8341A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B8BAE5-9102-49E2-95F6-04C9F34E8D50}" type="slidenum">
              <a:rPr lang="en-GB" altLang="en-US"/>
              <a:pPr/>
              <a:t>14</a:t>
            </a:fld>
            <a:endParaRPr lang="en-GB" altLang="en-US"/>
          </a:p>
        </p:txBody>
      </p:sp>
      <p:sp>
        <p:nvSpPr>
          <p:cNvPr id="69635" name="Rectangle 2">
            <a:extLst>
              <a:ext uri="{FF2B5EF4-FFF2-40B4-BE49-F238E27FC236}">
                <a16:creationId xmlns:a16="http://schemas.microsoft.com/office/drawing/2014/main" id="{AFAD68CF-B4B4-45CE-94C3-0DF446C8E231}"/>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301F59AD-D6AE-4E42-9F73-5AE1F18308D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010370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4B10B737-7F89-4294-8862-8CB6E8341A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B8BAE5-9102-49E2-95F6-04C9F34E8D50}" type="slidenum">
              <a:rPr lang="en-GB" altLang="en-US"/>
              <a:pPr/>
              <a:t>15</a:t>
            </a:fld>
            <a:endParaRPr lang="en-GB" altLang="en-US"/>
          </a:p>
        </p:txBody>
      </p:sp>
      <p:sp>
        <p:nvSpPr>
          <p:cNvPr id="69635" name="Rectangle 2">
            <a:extLst>
              <a:ext uri="{FF2B5EF4-FFF2-40B4-BE49-F238E27FC236}">
                <a16:creationId xmlns:a16="http://schemas.microsoft.com/office/drawing/2014/main" id="{AFAD68CF-B4B4-45CE-94C3-0DF446C8E231}"/>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301F59AD-D6AE-4E42-9F73-5AE1F18308D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903323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Lato" panose="020F0502020204030203"/>
                <a:ea typeface="Calibri" panose="020F0502020204030204" pitchFamily="34" charset="0"/>
                <a:cs typeface="Times New Roman" panose="02020603050405020304" pitchFamily="18" charset="0"/>
              </a:rPr>
              <a:t>As a Ride Safe Trainer, you need to be able to deliver to a wide range of individuals within a group. Teaching models (and a rudimentary understanding of learning styles) help to make sure there is “something for everyone” in your delivery of concepts and techniques. Your sessions need to take place in a welcoming, inclusive, and supportive environment, where all participants are engaged and feel able to participate.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Lato" panose="020F0502020204030203"/>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F4C428-85BF-4229-9E44-45FB767A01D0}"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858847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i="1" dirty="0">
                <a:solidFill>
                  <a:srgbClr val="363636"/>
                </a:solidFill>
                <a:effectLst/>
                <a:latin typeface="Lato" panose="020F0502020204030203" pitchFamily="34" charset="0"/>
                <a:ea typeface="Lato" panose="020F0502020204030203" pitchFamily="34" charset="0"/>
                <a:cs typeface="Lato" panose="020F0502020204030203" pitchFamily="34" charset="0"/>
              </a:rPr>
              <a:t>Visual learners</a:t>
            </a:r>
            <a:br>
              <a:rPr lang="en-GB" sz="1200" dirty="0">
                <a:solidFill>
                  <a:srgbClr val="363636"/>
                </a:solidFill>
                <a:effectLst/>
                <a:latin typeface="Lato" panose="020F0502020204030203" pitchFamily="34" charset="0"/>
                <a:ea typeface="Lato" panose="020F0502020204030203" pitchFamily="34" charset="0"/>
                <a:cs typeface="Lato" panose="020F0502020204030203" pitchFamily="34" charset="0"/>
              </a:rPr>
            </a:br>
            <a:r>
              <a:rPr lang="en-GB" sz="1200" dirty="0">
                <a:solidFill>
                  <a:srgbClr val="363636"/>
                </a:solidFill>
                <a:effectLst/>
                <a:latin typeface="Lato" panose="020F0502020204030203" pitchFamily="34" charset="0"/>
                <a:ea typeface="Lato" panose="020F0502020204030203" pitchFamily="34" charset="0"/>
                <a:cs typeface="Lato" panose="020F0502020204030203" pitchFamily="34" charset="0"/>
              </a:rPr>
              <a:t>Prefer to absorb information best through seeing. This may be by asking them to look at their road route on a plan, looking at  pictures or watching a video.</a:t>
            </a:r>
            <a:endParaRPr lang="en-GB" sz="1200" dirty="0">
              <a:effectLst/>
              <a:latin typeface="Lato" panose="020F0502020204030203" pitchFamily="34" charset="0"/>
              <a:ea typeface="Lato" panose="020F0502020204030203" pitchFamily="34" charset="0"/>
              <a:cs typeface="Lato" panose="020F0502020204030203" pitchFamily="34" charset="0"/>
            </a:endParaRPr>
          </a:p>
          <a:p>
            <a:pPr fontAlgn="base"/>
            <a:r>
              <a:rPr lang="en-GB" sz="1200" i="1" dirty="0">
                <a:solidFill>
                  <a:srgbClr val="363636"/>
                </a:solidFill>
                <a:effectLst/>
                <a:latin typeface="Lato" panose="020F0502020204030203" pitchFamily="34" charset="0"/>
                <a:ea typeface="Lato" panose="020F0502020204030203" pitchFamily="34" charset="0"/>
                <a:cs typeface="Lato" panose="020F0502020204030203" pitchFamily="34" charset="0"/>
              </a:rPr>
              <a:t>Auditory learners</a:t>
            </a:r>
            <a:br>
              <a:rPr lang="en-GB" sz="1200" dirty="0">
                <a:solidFill>
                  <a:srgbClr val="363636"/>
                </a:solidFill>
                <a:effectLst/>
                <a:latin typeface="Lato" panose="020F0502020204030203" pitchFamily="34" charset="0"/>
                <a:ea typeface="Lato" panose="020F0502020204030203" pitchFamily="34" charset="0"/>
                <a:cs typeface="Lato" panose="020F0502020204030203" pitchFamily="34" charset="0"/>
              </a:rPr>
            </a:br>
            <a:r>
              <a:rPr lang="en-GB" sz="1200" dirty="0">
                <a:solidFill>
                  <a:srgbClr val="363636"/>
                </a:solidFill>
                <a:effectLst/>
                <a:latin typeface="Lato" panose="020F0502020204030203" pitchFamily="34" charset="0"/>
                <a:ea typeface="Lato" panose="020F0502020204030203" pitchFamily="34" charset="0"/>
                <a:cs typeface="Lato" panose="020F0502020204030203" pitchFamily="34" charset="0"/>
              </a:rPr>
              <a:t>Tend to learn best by listening and then talking about the information. This could be listening to a recording of them riding a simulated road route and talking it over you as their coach.</a:t>
            </a:r>
            <a:endParaRPr lang="en-GB" sz="1200" dirty="0">
              <a:effectLst/>
              <a:latin typeface="Lato" panose="020F0502020204030203" pitchFamily="34" charset="0"/>
              <a:ea typeface="Lato" panose="020F0502020204030203" pitchFamily="34" charset="0"/>
              <a:cs typeface="Lato" panose="020F0502020204030203" pitchFamily="34" charset="0"/>
            </a:endParaRPr>
          </a:p>
          <a:p>
            <a:r>
              <a:rPr lang="en-GB" sz="1200" i="1" dirty="0">
                <a:solidFill>
                  <a:srgbClr val="363636"/>
                </a:solidFill>
                <a:effectLst/>
                <a:latin typeface="Lato" panose="020F0502020204030203" pitchFamily="34" charset="0"/>
                <a:ea typeface="Lato" panose="020F0502020204030203" pitchFamily="34" charset="0"/>
                <a:cs typeface="Lato" panose="020F0502020204030203" pitchFamily="34" charset="0"/>
              </a:rPr>
              <a:t>Kinaesthetic learners</a:t>
            </a:r>
            <a:br>
              <a:rPr lang="en-GB" sz="1200" dirty="0">
                <a:solidFill>
                  <a:srgbClr val="363636"/>
                </a:solidFill>
                <a:effectLst/>
                <a:latin typeface="Lato" panose="020F0502020204030203" pitchFamily="34" charset="0"/>
                <a:ea typeface="Lato" panose="020F0502020204030203" pitchFamily="34" charset="0"/>
                <a:cs typeface="Lato" panose="020F0502020204030203" pitchFamily="34" charset="0"/>
              </a:rPr>
            </a:br>
            <a:r>
              <a:rPr lang="en-GB" sz="1200" dirty="0">
                <a:solidFill>
                  <a:srgbClr val="363636"/>
                </a:solidFill>
                <a:effectLst/>
                <a:latin typeface="Lato" panose="020F0502020204030203" pitchFamily="34" charset="0"/>
                <a:ea typeface="Lato" panose="020F0502020204030203" pitchFamily="34" charset="0"/>
                <a:cs typeface="Lato" panose="020F0502020204030203" pitchFamily="34" charset="0"/>
              </a:rPr>
              <a:t>Learn best by doing. They tend to use all their senses and have a hands-on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Lato" panose="020F0502020204030203" pitchFamily="34" charset="0"/>
              <a:ea typeface="Lato" panose="020F0502020204030203" pitchFamily="34" charset="0"/>
              <a:cs typeface="Lato" panose="020F0502020204030203" pitchFamily="34" charset="0"/>
            </a:endParaRPr>
          </a:p>
          <a:p>
            <a:endParaRPr lang="en-GB" sz="18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F4C428-85BF-4229-9E44-45FB767A01D0}"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759017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Lato" panose="020F0502020204030203" pitchFamily="34" charset="0"/>
                <a:ea typeface="Lato" panose="020F0502020204030203" pitchFamily="34" charset="0"/>
                <a:cs typeface="Lato" panose="020F0502020204030203" pitchFamily="34" charset="0"/>
              </a:rPr>
              <a:t>You should understand the impact on group motivation of a clear briefing and the group understanding the plan. The management of the whole session should then support this.  Help develop a positive attitude towards Riding and Road Safety and lifelong participation within the BHS. It is important that you can demonstrate key skills and understand the roles that demonstration and instruction play in the learning process. It is also important that you understand that the participants need to practise and apply their learning. </a:t>
            </a:r>
          </a:p>
          <a:p>
            <a:endParaRPr lang="en-GB" sz="18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F4C428-85BF-4229-9E44-45FB767A01D0}"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745711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Lato" panose="020F0502020204030203" pitchFamily="34" charset="0"/>
                <a:ea typeface="Lato" panose="020F0502020204030203" pitchFamily="34" charset="0"/>
                <a:cs typeface="Lato" panose="020F0502020204030203" pitchFamily="34" charset="0"/>
              </a:rPr>
              <a:t>The culture of reflective practice and striving for continual improvement is a fundamental feature in the development of all British Horse Society qualifications.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Lato" panose="020F0502020204030203" pitchFamily="34" charset="0"/>
                <a:ea typeface="Lato" panose="020F0502020204030203" pitchFamily="34" charset="0"/>
                <a:cs typeface="Lato" panose="020F0502020204030203" pitchFamily="34" charset="0"/>
              </a:rPr>
              <a:t>Evaluate the success of a session by assessing the appropriateness of the session aims and objectives, and the activities used to achieve them. You should understand the need for, and appropriate timing of, succinct and meaningful feedback that helps your riders develop. You need to understand that different people and situations may require varied feedback methods and be able to adapt your approach accordingly. A culture of reflective practice will enable you to review and modify your sessions and delivery. A simple ‘Plan-Do-Review’ cycle should be encouraged and implemented wherever possible. </a:t>
            </a:r>
          </a:p>
          <a:p>
            <a:pPr marL="285750" indent="-285750">
              <a:lnSpc>
                <a:spcPct val="150000"/>
              </a:lnSpc>
              <a:buFont typeface="Arial" panose="020B0604020202020204" pitchFamily="34" charset="0"/>
              <a:buChar char="•"/>
            </a:pPr>
            <a:r>
              <a:rPr lang="en-GB" sz="1200" b="1" dirty="0">
                <a:solidFill>
                  <a:srgbClr val="000000"/>
                </a:solidFill>
                <a:latin typeface="Lato" panose="020F0502020204030203" pitchFamily="34" charset="0"/>
                <a:ea typeface="Lato" panose="020F0502020204030203" pitchFamily="34" charset="0"/>
                <a:cs typeface="Lato" panose="020F0502020204030203" pitchFamily="34" charset="0"/>
              </a:rPr>
              <a:t>Describe the experience </a:t>
            </a:r>
            <a:r>
              <a:rPr lang="en-GB" sz="1200" dirty="0">
                <a:solidFill>
                  <a:srgbClr val="000000"/>
                </a:solidFill>
                <a:latin typeface="Lato" panose="020F0502020204030203" pitchFamily="34" charset="0"/>
                <a:ea typeface="Lato" panose="020F0502020204030203" pitchFamily="34" charset="0"/>
                <a:cs typeface="Lato" panose="020F0502020204030203" pitchFamily="34" charset="0"/>
              </a:rPr>
              <a:t>- what happened?  How did the session go? Any other thoughts you have about the situation?</a:t>
            </a:r>
          </a:p>
          <a:p>
            <a:pPr marL="285750" indent="-285750">
              <a:lnSpc>
                <a:spcPct val="150000"/>
              </a:lnSpc>
              <a:buFont typeface="Arial" panose="020B0604020202020204" pitchFamily="34" charset="0"/>
              <a:buChar char="•"/>
            </a:pPr>
            <a:r>
              <a:rPr lang="en-GB" sz="1200" b="1" dirty="0">
                <a:solidFill>
                  <a:srgbClr val="000000"/>
                </a:solidFill>
                <a:latin typeface="Lato" panose="020F0502020204030203" pitchFamily="34" charset="0"/>
                <a:ea typeface="Lato" panose="020F0502020204030203" pitchFamily="34" charset="0"/>
                <a:cs typeface="Lato" panose="020F0502020204030203" pitchFamily="34" charset="0"/>
              </a:rPr>
              <a:t>Reflect</a:t>
            </a:r>
            <a:r>
              <a:rPr lang="en-GB" sz="1200" dirty="0">
                <a:solidFill>
                  <a:srgbClr val="000000"/>
                </a:solidFill>
                <a:latin typeface="Lato" panose="020F0502020204030203" pitchFamily="34" charset="0"/>
                <a:ea typeface="Lato" panose="020F0502020204030203" pitchFamily="34" charset="0"/>
                <a:cs typeface="Lato" panose="020F0502020204030203" pitchFamily="34" charset="0"/>
              </a:rPr>
              <a:t> - </a:t>
            </a:r>
            <a:r>
              <a:rPr lang="en-GB" sz="1200" i="0" dirty="0">
                <a:solidFill>
                  <a:srgbClr val="000000"/>
                </a:solidFill>
                <a:effectLst/>
                <a:latin typeface="Lato" panose="020F0502020204030203" pitchFamily="34" charset="0"/>
                <a:ea typeface="Lato" panose="020F0502020204030203" pitchFamily="34" charset="0"/>
                <a:cs typeface="Lato" panose="020F0502020204030203" pitchFamily="34" charset="0"/>
              </a:rPr>
              <a:t>Were there any other factors that influenced the session?  What have you learned from the experience?</a:t>
            </a:r>
          </a:p>
          <a:p>
            <a:pPr marL="285750" indent="-285750">
              <a:lnSpc>
                <a:spcPct val="150000"/>
              </a:lnSpc>
              <a:buFont typeface="Arial" panose="020B0604020202020204" pitchFamily="34" charset="0"/>
              <a:buChar char="•"/>
            </a:pPr>
            <a:r>
              <a:rPr lang="en-GB" sz="1200" b="1" i="0" dirty="0">
                <a:solidFill>
                  <a:srgbClr val="000000"/>
                </a:solidFill>
                <a:effectLst/>
                <a:latin typeface="Lato" panose="020F0502020204030203" pitchFamily="34" charset="0"/>
                <a:ea typeface="Lato" panose="020F0502020204030203" pitchFamily="34" charset="0"/>
                <a:cs typeface="Lato" panose="020F0502020204030203" pitchFamily="34" charset="0"/>
              </a:rPr>
              <a:t>Compare</a:t>
            </a:r>
            <a:r>
              <a:rPr lang="en-GB" sz="1200" i="0" dirty="0">
                <a:solidFill>
                  <a:srgbClr val="000000"/>
                </a:solidFill>
                <a:effectLst/>
                <a:latin typeface="Lato" panose="020F0502020204030203" pitchFamily="34" charset="0"/>
                <a:ea typeface="Lato" panose="020F0502020204030203" pitchFamily="34" charset="0"/>
                <a:cs typeface="Lato" panose="020F0502020204030203" pitchFamily="34" charset="0"/>
              </a:rPr>
              <a:t> - How did the session match with your plans? Was the outcome expected or unexpected?  What might have changed the outcome?</a:t>
            </a:r>
            <a:endParaRPr lang="en-GB" sz="12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Lato" panose="020F0502020204030203" pitchFamily="34" charset="0"/>
              <a:ea typeface="Lato" panose="020F0502020204030203" pitchFamily="34" charset="0"/>
              <a:cs typeface="Lato" panose="020F0502020204030203" pitchFamily="34" charset="0"/>
            </a:endParaRPr>
          </a:p>
          <a:p>
            <a:pPr marL="285750" indent="-285750">
              <a:lnSpc>
                <a:spcPct val="150000"/>
              </a:lnSpc>
              <a:buFont typeface="Arial" panose="020B0604020202020204" pitchFamily="34" charset="0"/>
              <a:buChar char="•"/>
            </a:pPr>
            <a:r>
              <a:rPr lang="en-GB" sz="1200" b="0" i="0" dirty="0">
                <a:solidFill>
                  <a:srgbClr val="202124"/>
                </a:solidFill>
                <a:effectLst/>
                <a:latin typeface="Lato" panose="020F0502020204030203" pitchFamily="34" charset="0"/>
                <a:ea typeface="Lato" panose="020F0502020204030203" pitchFamily="34" charset="0"/>
                <a:cs typeface="Lato" panose="020F0502020204030203" pitchFamily="34" charset="0"/>
              </a:rPr>
              <a:t>Reflective practice has huge benefits in </a:t>
            </a:r>
            <a:r>
              <a:rPr lang="en-GB" sz="1200" b="1" i="0" dirty="0">
                <a:solidFill>
                  <a:srgbClr val="202124"/>
                </a:solidFill>
                <a:effectLst/>
                <a:latin typeface="Lato" panose="020F0502020204030203" pitchFamily="34" charset="0"/>
                <a:ea typeface="Lato" panose="020F0502020204030203" pitchFamily="34" charset="0"/>
                <a:cs typeface="Lato" panose="020F0502020204030203" pitchFamily="34" charset="0"/>
              </a:rPr>
              <a:t>increasing self-awareness</a:t>
            </a:r>
            <a:r>
              <a:rPr lang="en-GB" sz="1200" b="0" i="0" dirty="0">
                <a:solidFill>
                  <a:srgbClr val="202124"/>
                </a:solidFill>
                <a:effectLst/>
                <a:latin typeface="Lato" panose="020F0502020204030203" pitchFamily="34" charset="0"/>
                <a:ea typeface="Lato" panose="020F0502020204030203" pitchFamily="34" charset="0"/>
                <a:cs typeface="Lato" panose="020F0502020204030203" pitchFamily="34" charset="0"/>
              </a:rPr>
              <a:t>, </a:t>
            </a:r>
          </a:p>
          <a:p>
            <a:pPr marL="285750" indent="-285750">
              <a:lnSpc>
                <a:spcPct val="150000"/>
              </a:lnSpc>
              <a:buFont typeface="Arial" panose="020B0604020202020204" pitchFamily="34" charset="0"/>
              <a:buChar char="•"/>
            </a:pPr>
            <a:r>
              <a:rPr lang="en-GB" sz="1200" b="0" i="0" dirty="0">
                <a:solidFill>
                  <a:srgbClr val="202124"/>
                </a:solidFill>
                <a:effectLst/>
                <a:latin typeface="Lato" panose="020F0502020204030203" pitchFamily="34" charset="0"/>
                <a:ea typeface="Lato" panose="020F0502020204030203" pitchFamily="34" charset="0"/>
                <a:cs typeface="Lato" panose="020F0502020204030203" pitchFamily="34" charset="0"/>
              </a:rPr>
              <a:t>It helps you to develop a better understanding of your riders. </a:t>
            </a:r>
          </a:p>
          <a:p>
            <a:pPr marL="285750" indent="-285750">
              <a:lnSpc>
                <a:spcPct val="150000"/>
              </a:lnSpc>
              <a:buFont typeface="Arial" panose="020B0604020202020204" pitchFamily="34" charset="0"/>
              <a:buChar char="•"/>
            </a:pPr>
            <a:r>
              <a:rPr lang="en-GB" sz="1200" b="0" i="0" dirty="0">
                <a:solidFill>
                  <a:srgbClr val="202124"/>
                </a:solidFill>
                <a:effectLst/>
                <a:latin typeface="Lato" panose="020F0502020204030203" pitchFamily="34" charset="0"/>
                <a:ea typeface="Lato" panose="020F0502020204030203" pitchFamily="34" charset="0"/>
                <a:cs typeface="Lato" panose="020F0502020204030203" pitchFamily="34" charset="0"/>
              </a:rPr>
              <a:t>Reflective practice can also help you to develop creative thinking skills, and consider different approaches for future training.</a:t>
            </a:r>
          </a:p>
          <a:p>
            <a:pPr algn="l"/>
            <a:r>
              <a:rPr lang="en-GB" sz="1200" b="0" i="0" dirty="0">
                <a:solidFill>
                  <a:srgbClr val="2A2A2A"/>
                </a:solidFill>
                <a:effectLst/>
                <a:latin typeface="Lato" panose="020F0502020204030203" pitchFamily="34" charset="0"/>
                <a:ea typeface="Lato" panose="020F0502020204030203" pitchFamily="34" charset="0"/>
                <a:cs typeface="Lato" panose="020F0502020204030203" pitchFamily="34" charset="0"/>
              </a:rPr>
              <a:t>Reflective practice is, in its simplest form, thinking about or reflecting on what you do. It is closely linked to the concept of learning from experience, in that you think about what you did, and what happened, and decide from that what you would do differently next time.</a:t>
            </a:r>
          </a:p>
          <a:p>
            <a:pPr algn="l"/>
            <a:r>
              <a:rPr lang="en-GB" sz="1200" b="0" i="0" dirty="0">
                <a:solidFill>
                  <a:srgbClr val="2A2A2A"/>
                </a:solidFill>
                <a:effectLst/>
                <a:latin typeface="Lato" panose="020F0502020204030203" pitchFamily="34" charset="0"/>
                <a:ea typeface="Lato" panose="020F0502020204030203" pitchFamily="34" charset="0"/>
                <a:cs typeface="Lato" panose="020F0502020204030203" pitchFamily="34" charset="0"/>
              </a:rPr>
              <a:t>The difference between casual ‘thinking’ and ‘reflective practice’ is that reflective practice requires a conscious effort to think about how your training was received and consider ways to enhance it for the future. </a:t>
            </a:r>
            <a:endParaRPr lang="en-GB" sz="1200" b="1" kern="0" dirty="0">
              <a:effectLst/>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10"/>
          </p:nvPr>
        </p:nvSpPr>
        <p:spPr/>
        <p:txBody>
          <a:bodyPr/>
          <a:lstStyle/>
          <a:p>
            <a:fld id="{2CF4C428-85BF-4229-9E44-45FB767A01D0}"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995447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D046D99E-0F5B-4F04-A0C5-E5A62014BBC9}" type="slidenum">
              <a:rPr lang="en-GB" smtClean="0"/>
              <a:t>2</a:t>
            </a:fld>
            <a:endParaRPr lang="en-GB"/>
          </a:p>
        </p:txBody>
      </p:sp>
    </p:spTree>
    <p:extLst>
      <p:ext uri="{BB962C8B-B14F-4D97-AF65-F5344CB8AC3E}">
        <p14:creationId xmlns:p14="http://schemas.microsoft.com/office/powerpoint/2010/main" val="1973041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6515">
              <a:spcBef>
                <a:spcPts val="5"/>
              </a:spcBef>
            </a:pPr>
            <a:r>
              <a:rPr lang="en-GB" sz="1200" b="1" dirty="0">
                <a:effectLst/>
                <a:latin typeface="Lato" panose="020F0502020204030203" pitchFamily="34" charset="0"/>
                <a:ea typeface="Lato" panose="020F0502020204030203" pitchFamily="34" charset="0"/>
                <a:cs typeface="Lato" panose="020F0502020204030203" pitchFamily="34" charset="0"/>
              </a:rPr>
              <a:t>Rider</a:t>
            </a:r>
            <a:r>
              <a:rPr lang="en-GB" sz="1200" b="1" spc="-10" dirty="0">
                <a:effectLst/>
                <a:latin typeface="Lato" panose="020F0502020204030203" pitchFamily="34" charset="0"/>
                <a:ea typeface="Lato" panose="020F0502020204030203" pitchFamily="34" charset="0"/>
                <a:cs typeface="Lato" panose="020F0502020204030203" pitchFamily="34" charset="0"/>
              </a:rPr>
              <a:t> </a:t>
            </a:r>
            <a:r>
              <a:rPr lang="en-GB" sz="1200" b="1" dirty="0">
                <a:effectLst/>
                <a:latin typeface="Lato" panose="020F0502020204030203" pitchFamily="34" charset="0"/>
                <a:ea typeface="Lato" panose="020F0502020204030203" pitchFamily="34" charset="0"/>
                <a:cs typeface="Lato" panose="020F0502020204030203" pitchFamily="34" charset="0"/>
              </a:rPr>
              <a:t>specific</a:t>
            </a:r>
            <a:r>
              <a:rPr lang="en-GB" sz="1200" b="1" spc="-10" dirty="0">
                <a:effectLst/>
                <a:latin typeface="Lato" panose="020F0502020204030203" pitchFamily="34" charset="0"/>
                <a:ea typeface="Lato" panose="020F0502020204030203" pitchFamily="34" charset="0"/>
                <a:cs typeface="Lato" panose="020F0502020204030203" pitchFamily="34" charset="0"/>
              </a:rPr>
              <a:t> </a:t>
            </a:r>
            <a:r>
              <a:rPr lang="en-GB" sz="1200" b="1" dirty="0">
                <a:effectLst/>
                <a:latin typeface="Lato" panose="020F0502020204030203" pitchFamily="34" charset="0"/>
                <a:ea typeface="Lato" panose="020F0502020204030203" pitchFamily="34" charset="0"/>
                <a:cs typeface="Lato" panose="020F0502020204030203" pitchFamily="34" charset="0"/>
              </a:rPr>
              <a:t>sections</a:t>
            </a:r>
            <a:r>
              <a:rPr lang="en-GB" sz="1200" b="1" spc="-10" dirty="0">
                <a:effectLst/>
                <a:latin typeface="Lato" panose="020F0502020204030203" pitchFamily="34" charset="0"/>
                <a:ea typeface="Lato" panose="020F0502020204030203" pitchFamily="34" charset="0"/>
                <a:cs typeface="Lato" panose="020F0502020204030203" pitchFamily="34" charset="0"/>
              </a:rPr>
              <a:t> </a:t>
            </a:r>
            <a:r>
              <a:rPr lang="en-GB" sz="1200" b="1" dirty="0">
                <a:effectLst/>
                <a:latin typeface="Lato" panose="020F0502020204030203" pitchFamily="34" charset="0"/>
                <a:ea typeface="Lato" panose="020F0502020204030203" pitchFamily="34" charset="0"/>
                <a:cs typeface="Lato" panose="020F0502020204030203" pitchFamily="34" charset="0"/>
              </a:rPr>
              <a:t>of</a:t>
            </a:r>
            <a:r>
              <a:rPr lang="en-GB" sz="1200" b="1" spc="-5" dirty="0">
                <a:effectLst/>
                <a:latin typeface="Lato" panose="020F0502020204030203" pitchFamily="34" charset="0"/>
                <a:ea typeface="Lato" panose="020F0502020204030203" pitchFamily="34" charset="0"/>
                <a:cs typeface="Lato" panose="020F0502020204030203" pitchFamily="34" charset="0"/>
              </a:rPr>
              <a:t> </a:t>
            </a:r>
            <a:r>
              <a:rPr lang="en-GB" sz="1200" b="1" dirty="0">
                <a:effectLst/>
                <a:latin typeface="Lato" panose="020F0502020204030203" pitchFamily="34" charset="0"/>
                <a:ea typeface="Lato" panose="020F0502020204030203" pitchFamily="34" charset="0"/>
                <a:cs typeface="Lato" panose="020F0502020204030203" pitchFamily="34" charset="0"/>
              </a:rPr>
              <a:t>the</a:t>
            </a:r>
            <a:r>
              <a:rPr lang="en-GB" sz="1200" b="1" spc="-10" dirty="0">
                <a:effectLst/>
                <a:latin typeface="Lato" panose="020F0502020204030203" pitchFamily="34" charset="0"/>
                <a:ea typeface="Lato" panose="020F0502020204030203" pitchFamily="34" charset="0"/>
                <a:cs typeface="Lato" panose="020F0502020204030203" pitchFamily="34" charset="0"/>
              </a:rPr>
              <a:t> </a:t>
            </a:r>
            <a:r>
              <a:rPr lang="en-GB" sz="1200" b="1" dirty="0">
                <a:effectLst/>
                <a:latin typeface="Lato" panose="020F0502020204030203" pitchFamily="34" charset="0"/>
                <a:ea typeface="Lato" panose="020F0502020204030203" pitchFamily="34" charset="0"/>
                <a:cs typeface="Lato" panose="020F0502020204030203" pitchFamily="34" charset="0"/>
              </a:rPr>
              <a:t>Highway Code</a:t>
            </a:r>
          </a:p>
          <a:p>
            <a:pPr marL="56515">
              <a:spcBef>
                <a:spcPts val="5"/>
              </a:spcBef>
            </a:pPr>
            <a:r>
              <a:rPr lang="en-GB" sz="1200" dirty="0">
                <a:effectLst/>
                <a:latin typeface="Lato" panose="020F0502020204030203" pitchFamily="34" charset="0"/>
                <a:ea typeface="Lato" panose="020F0502020204030203" pitchFamily="34" charset="0"/>
                <a:cs typeface="Lato" panose="020F0502020204030203" pitchFamily="34" charset="0"/>
              </a:rPr>
              <a:t>Rule 49 – safety equipment</a:t>
            </a:r>
            <a:r>
              <a:rPr lang="en-GB" sz="1200" spc="-19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2).</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Rule</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50 –</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visibility</a:t>
            </a:r>
          </a:p>
          <a:p>
            <a:pPr marL="56515" marR="3164840" indent="0">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Rule 51 - recommendations for riding after dusk</a:t>
            </a:r>
            <a:r>
              <a:rPr lang="en-GB" sz="1200" spc="-19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4).</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Rule</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52 –</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check tack</a:t>
            </a:r>
          </a:p>
          <a:p>
            <a:pPr marL="56515" marR="3199765" indent="0">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Rule</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53</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Strategies</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for</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riding</a:t>
            </a:r>
            <a:r>
              <a:rPr lang="en-GB" sz="1200" spc="1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on</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the</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road.</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6).Rule 54 – Footpaths, pavements and cycle routes.</a:t>
            </a:r>
            <a:r>
              <a:rPr lang="en-GB" sz="1200" spc="-19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7).</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Rule</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55 - roundabouts</a:t>
            </a:r>
          </a:p>
          <a:p>
            <a:pPr marL="56515"/>
            <a:r>
              <a:rPr lang="en-GB" sz="1200" b="1" dirty="0">
                <a:effectLst/>
                <a:latin typeface="Lato" panose="020F0502020204030203" pitchFamily="34" charset="0"/>
                <a:ea typeface="Lato" panose="020F0502020204030203" pitchFamily="34" charset="0"/>
                <a:cs typeface="Lato" panose="020F0502020204030203" pitchFamily="34" charset="0"/>
              </a:rPr>
              <a:t>Other</a:t>
            </a:r>
            <a:r>
              <a:rPr lang="en-GB" sz="1200" b="1" spc="-15" dirty="0">
                <a:effectLst/>
                <a:latin typeface="Lato" panose="020F0502020204030203" pitchFamily="34" charset="0"/>
                <a:ea typeface="Lato" panose="020F0502020204030203" pitchFamily="34" charset="0"/>
                <a:cs typeface="Lato" panose="020F0502020204030203" pitchFamily="34" charset="0"/>
              </a:rPr>
              <a:t> </a:t>
            </a:r>
            <a:r>
              <a:rPr lang="en-GB" sz="1200" b="1" dirty="0">
                <a:effectLst/>
                <a:latin typeface="Lato" panose="020F0502020204030203" pitchFamily="34" charset="0"/>
                <a:ea typeface="Lato" panose="020F0502020204030203" pitchFamily="34" charset="0"/>
                <a:cs typeface="Lato" panose="020F0502020204030203" pitchFamily="34" charset="0"/>
              </a:rPr>
              <a:t>relevant</a:t>
            </a:r>
            <a:r>
              <a:rPr lang="en-GB" sz="1200" b="1" spc="-10" dirty="0">
                <a:effectLst/>
                <a:latin typeface="Lato" panose="020F0502020204030203" pitchFamily="34" charset="0"/>
                <a:ea typeface="Lato" panose="020F0502020204030203" pitchFamily="34" charset="0"/>
                <a:cs typeface="Lato" panose="020F0502020204030203" pitchFamily="34" charset="0"/>
              </a:rPr>
              <a:t> </a:t>
            </a:r>
            <a:r>
              <a:rPr lang="en-GB" sz="1200" b="1" dirty="0">
                <a:effectLst/>
                <a:latin typeface="Lato" panose="020F0502020204030203" pitchFamily="34" charset="0"/>
                <a:ea typeface="Lato" panose="020F0502020204030203" pitchFamily="34" charset="0"/>
                <a:cs typeface="Lato" panose="020F0502020204030203" pitchFamily="34" charset="0"/>
              </a:rPr>
              <a:t>sections</a:t>
            </a:r>
            <a:r>
              <a:rPr lang="en-GB" sz="1200" b="1" spc="-15" dirty="0">
                <a:effectLst/>
                <a:latin typeface="Lato" panose="020F0502020204030203" pitchFamily="34" charset="0"/>
                <a:ea typeface="Lato" panose="020F0502020204030203" pitchFamily="34" charset="0"/>
                <a:cs typeface="Lato" panose="020F0502020204030203" pitchFamily="34" charset="0"/>
              </a:rPr>
              <a:t> </a:t>
            </a:r>
            <a:r>
              <a:rPr lang="en-GB" sz="1200" b="1" dirty="0">
                <a:effectLst/>
                <a:latin typeface="Lato" panose="020F0502020204030203" pitchFamily="34" charset="0"/>
                <a:ea typeface="Lato" panose="020F0502020204030203" pitchFamily="34" charset="0"/>
                <a:cs typeface="Lato" panose="020F0502020204030203" pitchFamily="34" charset="0"/>
              </a:rPr>
              <a:t>for</a:t>
            </a:r>
            <a:r>
              <a:rPr lang="en-GB" sz="1200" b="1" spc="-10" dirty="0">
                <a:effectLst/>
                <a:latin typeface="Lato" panose="020F0502020204030203" pitchFamily="34" charset="0"/>
                <a:ea typeface="Lato" panose="020F0502020204030203" pitchFamily="34" charset="0"/>
                <a:cs typeface="Lato" panose="020F0502020204030203" pitchFamily="34" charset="0"/>
              </a:rPr>
              <a:t> </a:t>
            </a:r>
            <a:r>
              <a:rPr lang="en-GB" sz="1200" b="1" dirty="0">
                <a:effectLst/>
                <a:latin typeface="Lato" panose="020F0502020204030203" pitchFamily="34" charset="0"/>
                <a:ea typeface="Lato" panose="020F0502020204030203" pitchFamily="34" charset="0"/>
                <a:cs typeface="Lato" panose="020F0502020204030203" pitchFamily="34" charset="0"/>
              </a:rPr>
              <a:t>riders</a:t>
            </a:r>
            <a:endParaRPr lang="en-GB" sz="1200" dirty="0">
              <a:effectLst/>
              <a:latin typeface="Lato" panose="020F0502020204030203" pitchFamily="34" charset="0"/>
              <a:ea typeface="Lato" panose="020F0502020204030203" pitchFamily="34" charset="0"/>
              <a:cs typeface="Lato" panose="020F0502020204030203" pitchFamily="34" charset="0"/>
            </a:endParaRPr>
          </a:p>
          <a:p>
            <a:pPr marL="56515">
              <a:spcBef>
                <a:spcPts val="5"/>
              </a:spcBef>
            </a:pPr>
            <a:r>
              <a:rPr lang="en-GB" sz="1200" dirty="0">
                <a:effectLst/>
                <a:latin typeface="Lato" panose="020F0502020204030203" pitchFamily="34" charset="0"/>
                <a:ea typeface="Lato" panose="020F0502020204030203" pitchFamily="34" charset="0"/>
                <a:cs typeface="Lato" panose="020F0502020204030203" pitchFamily="34" charset="0"/>
              </a:rPr>
              <a:t>See</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pages</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24-28</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of</a:t>
            </a:r>
            <a:r>
              <a:rPr lang="en-GB" sz="1200" spc="-1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Ride</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Safe</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guide</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for</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other rules</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that</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may</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affect</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riders.</a:t>
            </a:r>
          </a:p>
          <a:p>
            <a:pPr marL="56515">
              <a:lnSpc>
                <a:spcPts val="1095"/>
              </a:lnSpc>
              <a:spcBef>
                <a:spcPts val="465"/>
              </a:spcBef>
            </a:pPr>
            <a:r>
              <a:rPr lang="en-GB" sz="1200" b="1" dirty="0">
                <a:effectLst/>
                <a:latin typeface="Lato" panose="020F0502020204030203" pitchFamily="34" charset="0"/>
                <a:ea typeface="Lato" panose="020F0502020204030203" pitchFamily="34" charset="0"/>
                <a:cs typeface="Lato" panose="020F0502020204030203" pitchFamily="34" charset="0"/>
              </a:rPr>
              <a:t>Road</a:t>
            </a:r>
            <a:r>
              <a:rPr lang="en-GB" sz="1200" b="1" spc="-20" dirty="0">
                <a:effectLst/>
                <a:latin typeface="Lato" panose="020F0502020204030203" pitchFamily="34" charset="0"/>
                <a:ea typeface="Lato" panose="020F0502020204030203" pitchFamily="34" charset="0"/>
                <a:cs typeface="Lato" panose="020F0502020204030203" pitchFamily="34" charset="0"/>
              </a:rPr>
              <a:t> </a:t>
            </a:r>
            <a:r>
              <a:rPr lang="en-GB" sz="1200" b="1" dirty="0">
                <a:effectLst/>
                <a:latin typeface="Lato" panose="020F0502020204030203" pitchFamily="34" charset="0"/>
                <a:ea typeface="Lato" panose="020F0502020204030203" pitchFamily="34" charset="0"/>
                <a:cs typeface="Lato" panose="020F0502020204030203" pitchFamily="34" charset="0"/>
              </a:rPr>
              <a:t>markings</a:t>
            </a:r>
          </a:p>
          <a:p>
            <a:pPr marL="56515">
              <a:lnSpc>
                <a:spcPts val="1095"/>
              </a:lnSpc>
              <a:spcBef>
                <a:spcPts val="465"/>
              </a:spcBef>
            </a:pPr>
            <a:r>
              <a:rPr lang="en-GB" sz="1200" dirty="0">
                <a:effectLst/>
                <a:latin typeface="Lato" panose="020F0502020204030203" pitchFamily="34" charset="0"/>
                <a:ea typeface="Lato" panose="020F0502020204030203" pitchFamily="34" charset="0"/>
                <a:cs typeface="Lato" panose="020F0502020204030203" pitchFamily="34" charset="0"/>
              </a:rPr>
              <a:t>Give</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way</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to traffic</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on</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major</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road</a:t>
            </a:r>
          </a:p>
          <a:p>
            <a:pPr marL="0" marR="3147695" lvl="0" indent="0">
              <a:spcBef>
                <a:spcPts val="5"/>
              </a:spcBef>
              <a:spcAft>
                <a:spcPts val="0"/>
              </a:spcAft>
              <a:buSzPts val="900"/>
              <a:buFont typeface="Calibri" panose="020F0502020204030204" pitchFamily="34" charset="0"/>
              <a:buNone/>
              <a:tabLst>
                <a:tab pos="204470" algn="l"/>
              </a:tabLst>
            </a:pPr>
            <a:r>
              <a:rPr lang="en-GB" sz="1200" dirty="0">
                <a:effectLst/>
                <a:latin typeface="Lato" panose="020F0502020204030203" pitchFamily="34" charset="0"/>
                <a:ea typeface="Lato" panose="020F0502020204030203" pitchFamily="34" charset="0"/>
                <a:cs typeface="Lato" panose="020F0502020204030203" pitchFamily="34" charset="0"/>
              </a:rPr>
              <a:t>Give way to traffic from the right on a roundabout</a:t>
            </a:r>
          </a:p>
          <a:p>
            <a:pPr marL="0" marR="3147695" lvl="0" indent="0">
              <a:spcBef>
                <a:spcPts val="5"/>
              </a:spcBef>
              <a:spcAft>
                <a:spcPts val="0"/>
              </a:spcAft>
              <a:buSzPts val="900"/>
              <a:buFont typeface="Calibri" panose="020F0502020204030204" pitchFamily="34" charset="0"/>
              <a:buNone/>
              <a:tabLst>
                <a:tab pos="204470" algn="l"/>
              </a:tabLst>
            </a:pPr>
            <a:r>
              <a:rPr lang="en-GB" sz="1200" dirty="0">
                <a:effectLst/>
                <a:latin typeface="Lato" panose="020F0502020204030203" pitchFamily="34" charset="0"/>
                <a:ea typeface="Lato" panose="020F0502020204030203" pitchFamily="34" charset="0"/>
                <a:cs typeface="Lato" panose="020F0502020204030203" pitchFamily="34" charset="0"/>
              </a:rPr>
              <a:t>Stop</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at</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junction</a:t>
            </a:r>
          </a:p>
          <a:p>
            <a:pPr marL="0" marR="3147695" lvl="0" indent="0">
              <a:spcBef>
                <a:spcPts val="5"/>
              </a:spcBef>
              <a:spcAft>
                <a:spcPts val="0"/>
              </a:spcAft>
              <a:buSzPts val="900"/>
              <a:buFont typeface="Calibri" panose="020F0502020204030204" pitchFamily="34" charset="0"/>
              <a:buNone/>
              <a:tabLst>
                <a:tab pos="204470" algn="l"/>
              </a:tabLst>
            </a:pPr>
            <a:r>
              <a:rPr lang="en-GB" sz="1200" dirty="0">
                <a:effectLst/>
                <a:latin typeface="Lato" panose="020F0502020204030203" pitchFamily="34" charset="0"/>
                <a:ea typeface="Lato" panose="020F0502020204030203" pitchFamily="34" charset="0"/>
                <a:cs typeface="Lato" panose="020F0502020204030203" pitchFamily="34" charset="0"/>
              </a:rPr>
              <a:t>Broken White Lines</a:t>
            </a:r>
            <a:r>
              <a:rPr lang="en-GB" sz="1200" spc="-190" dirty="0">
                <a:effectLst/>
                <a:latin typeface="Lato" panose="020F0502020204030203" pitchFamily="34" charset="0"/>
                <a:ea typeface="Lato" panose="020F0502020204030203" pitchFamily="34" charset="0"/>
                <a:cs typeface="Lato" panose="020F0502020204030203" pitchFamily="34" charset="0"/>
              </a:rPr>
              <a:t> </a:t>
            </a:r>
          </a:p>
          <a:p>
            <a:pPr marL="0" marR="3147695" lvl="0" indent="0">
              <a:spcBef>
                <a:spcPts val="5"/>
              </a:spcBef>
              <a:spcAft>
                <a:spcPts val="0"/>
              </a:spcAft>
              <a:buSzPts val="900"/>
              <a:buFont typeface="Calibri" panose="020F0502020204030204" pitchFamily="34" charset="0"/>
              <a:buNone/>
              <a:tabLst>
                <a:tab pos="204470" algn="l"/>
              </a:tabLst>
            </a:pPr>
            <a:r>
              <a:rPr lang="en-GB" sz="1200" dirty="0">
                <a:effectLst/>
                <a:latin typeface="Lato" panose="020F0502020204030203" pitchFamily="34" charset="0"/>
                <a:ea typeface="Lato" panose="020F0502020204030203" pitchFamily="34" charset="0"/>
                <a:cs typeface="Lato" panose="020F0502020204030203" pitchFamily="34" charset="0"/>
              </a:rPr>
              <a:t>Double white lines</a:t>
            </a:r>
            <a:r>
              <a:rPr lang="en-GB" sz="1200" spc="5" dirty="0">
                <a:effectLst/>
                <a:latin typeface="Lato" panose="020F0502020204030203" pitchFamily="34" charset="0"/>
                <a:ea typeface="Lato" panose="020F0502020204030203" pitchFamily="34" charset="0"/>
                <a:cs typeface="Lato" panose="020F0502020204030203" pitchFamily="34" charset="0"/>
              </a:rPr>
              <a:t> </a:t>
            </a:r>
            <a:endParaRPr lang="en-GB" sz="1200" dirty="0">
              <a:effectLst/>
              <a:latin typeface="Lato" panose="020F0502020204030203" pitchFamily="34" charset="0"/>
              <a:ea typeface="Lato" panose="020F0502020204030203" pitchFamily="34" charset="0"/>
              <a:cs typeface="Lato" panose="020F0502020204030203" pitchFamily="34" charset="0"/>
            </a:endParaRPr>
          </a:p>
          <a:p>
            <a:pPr marL="0" marR="3147695" lvl="0" indent="0">
              <a:spcBef>
                <a:spcPts val="5"/>
              </a:spcBef>
              <a:spcAft>
                <a:spcPts val="0"/>
              </a:spcAft>
              <a:buSzPts val="900"/>
              <a:buFont typeface="Calibri" panose="020F0502020204030204" pitchFamily="34" charset="0"/>
              <a:buNone/>
              <a:tabLst>
                <a:tab pos="204470" algn="l"/>
              </a:tabLst>
            </a:pPr>
            <a:r>
              <a:rPr lang="en-GB" sz="1200" dirty="0">
                <a:effectLst/>
                <a:latin typeface="Lato" panose="020F0502020204030203" pitchFamily="34" charset="0"/>
                <a:ea typeface="Lato" panose="020F0502020204030203" pitchFamily="34" charset="0"/>
                <a:cs typeface="Lato" panose="020F0502020204030203" pitchFamily="34" charset="0"/>
              </a:rPr>
              <a:t>Hatches/chevrons</a:t>
            </a:r>
          </a:p>
          <a:p>
            <a:pPr marL="0" marR="3147695" lvl="0" indent="0">
              <a:spcBef>
                <a:spcPts val="5"/>
              </a:spcBef>
              <a:spcAft>
                <a:spcPts val="0"/>
              </a:spcAft>
              <a:buSzPts val="900"/>
              <a:buFont typeface="Calibri" panose="020F0502020204030204" pitchFamily="34" charset="0"/>
              <a:buNone/>
              <a:tabLst>
                <a:tab pos="204470" algn="l"/>
              </a:tabLst>
            </a:pPr>
            <a:r>
              <a:rPr lang="en-GB" sz="1200" dirty="0">
                <a:effectLst/>
                <a:latin typeface="Lato" panose="020F0502020204030203" pitchFamily="34" charset="0"/>
                <a:ea typeface="Lato" panose="020F0502020204030203" pitchFamily="34" charset="0"/>
                <a:cs typeface="Lato" panose="020F0502020204030203" pitchFamily="34" charset="0"/>
              </a:rPr>
              <a:t>Single</a:t>
            </a:r>
            <a:r>
              <a:rPr lang="en-GB" sz="1200" spc="-1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and double</a:t>
            </a:r>
            <a:r>
              <a:rPr lang="en-GB" sz="1200" spc="-1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yellow</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lines</a:t>
            </a:r>
          </a:p>
          <a:p>
            <a:pPr marL="56515">
              <a:lnSpc>
                <a:spcPts val="1095"/>
              </a:lnSpc>
              <a:spcBef>
                <a:spcPts val="465"/>
              </a:spcBef>
            </a:pPr>
            <a:r>
              <a:rPr lang="en-GB" sz="1200" b="1" dirty="0">
                <a:effectLst/>
                <a:latin typeface="Lato" panose="020F0502020204030203" pitchFamily="34" charset="0"/>
                <a:ea typeface="Lato" panose="020F0502020204030203" pitchFamily="34" charset="0"/>
                <a:cs typeface="Lato" panose="020F0502020204030203" pitchFamily="34" charset="0"/>
              </a:rPr>
              <a:t>Road</a:t>
            </a:r>
            <a:r>
              <a:rPr lang="en-GB" sz="1200" b="1" spc="-10" dirty="0">
                <a:effectLst/>
                <a:latin typeface="Lato" panose="020F0502020204030203" pitchFamily="34" charset="0"/>
                <a:ea typeface="Lato" panose="020F0502020204030203" pitchFamily="34" charset="0"/>
                <a:cs typeface="Lato" panose="020F0502020204030203" pitchFamily="34" charset="0"/>
              </a:rPr>
              <a:t> </a:t>
            </a:r>
            <a:r>
              <a:rPr lang="en-GB" sz="1200" b="1" dirty="0">
                <a:effectLst/>
                <a:latin typeface="Lato" panose="020F0502020204030203" pitchFamily="34" charset="0"/>
                <a:ea typeface="Lato" panose="020F0502020204030203" pitchFamily="34" charset="0"/>
                <a:cs typeface="Lato" panose="020F0502020204030203" pitchFamily="34" charset="0"/>
              </a:rPr>
              <a:t>signs</a:t>
            </a:r>
            <a:r>
              <a:rPr lang="en-GB" sz="1200" b="1" spc="-5" dirty="0">
                <a:effectLst/>
                <a:latin typeface="Lato" panose="020F0502020204030203" pitchFamily="34" charset="0"/>
                <a:ea typeface="Lato" panose="020F0502020204030203" pitchFamily="34" charset="0"/>
                <a:cs typeface="Lato" panose="020F0502020204030203" pitchFamily="34" charset="0"/>
              </a:rPr>
              <a:t> </a:t>
            </a:r>
            <a:r>
              <a:rPr lang="en-GB" sz="1200" b="1" dirty="0">
                <a:effectLst/>
                <a:latin typeface="Lato" panose="020F0502020204030203" pitchFamily="34" charset="0"/>
                <a:ea typeface="Lato" panose="020F0502020204030203" pitchFamily="34" charset="0"/>
                <a:cs typeface="Lato" panose="020F0502020204030203" pitchFamily="34" charset="0"/>
              </a:rPr>
              <a:t>and</a:t>
            </a:r>
            <a:r>
              <a:rPr lang="en-GB" sz="1200" b="1" spc="-15" dirty="0">
                <a:effectLst/>
                <a:latin typeface="Lato" panose="020F0502020204030203" pitchFamily="34" charset="0"/>
                <a:ea typeface="Lato" panose="020F0502020204030203" pitchFamily="34" charset="0"/>
                <a:cs typeface="Lato" panose="020F0502020204030203" pitchFamily="34" charset="0"/>
              </a:rPr>
              <a:t> </a:t>
            </a:r>
            <a:r>
              <a:rPr lang="en-GB" sz="1200" b="1" dirty="0">
                <a:effectLst/>
                <a:latin typeface="Lato" panose="020F0502020204030203" pitchFamily="34" charset="0"/>
                <a:ea typeface="Lato" panose="020F0502020204030203" pitchFamily="34" charset="0"/>
                <a:cs typeface="Lato" panose="020F0502020204030203" pitchFamily="34" charset="0"/>
              </a:rPr>
              <a:t>shapes</a:t>
            </a:r>
            <a:endParaRPr lang="en-GB" sz="1200" dirty="0">
              <a:effectLst/>
              <a:latin typeface="Lato" panose="020F0502020204030203" pitchFamily="34" charset="0"/>
              <a:ea typeface="Lato" panose="020F0502020204030203" pitchFamily="34" charset="0"/>
              <a:cs typeface="Lato" panose="020F0502020204030203" pitchFamily="34" charset="0"/>
            </a:endParaRPr>
          </a:p>
          <a:p>
            <a:pPr marL="56515">
              <a:lnSpc>
                <a:spcPts val="1095"/>
              </a:lnSpc>
            </a:pPr>
            <a:r>
              <a:rPr lang="en-GB" sz="1200" dirty="0">
                <a:effectLst/>
                <a:latin typeface="Lato" panose="020F0502020204030203" pitchFamily="34" charset="0"/>
                <a:ea typeface="Lato" panose="020F0502020204030203" pitchFamily="34" charset="0"/>
                <a:cs typeface="Lato" panose="020F0502020204030203" pitchFamily="34" charset="0"/>
              </a:rPr>
              <a:t>Common</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road</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signs</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as</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identified</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on</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page</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29</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of</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Ride</a:t>
            </a:r>
            <a:r>
              <a:rPr lang="en-GB" sz="1200" spc="-10"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Safe</a:t>
            </a:r>
            <a:r>
              <a:rPr lang="en-GB" sz="1200" spc="-5" dirty="0">
                <a:effectLst/>
                <a:latin typeface="Lato" panose="020F0502020204030203" pitchFamily="34" charset="0"/>
                <a:ea typeface="Lato" panose="020F0502020204030203" pitchFamily="34" charset="0"/>
                <a:cs typeface="Lato" panose="020F0502020204030203" pitchFamily="34" charset="0"/>
              </a:rPr>
              <a:t> </a:t>
            </a:r>
            <a:r>
              <a:rPr lang="en-GB" sz="1200" dirty="0">
                <a:effectLst/>
                <a:latin typeface="Lato" panose="020F0502020204030203" pitchFamily="34" charset="0"/>
                <a:ea typeface="Lato" panose="020F0502020204030203" pitchFamily="34" charset="0"/>
                <a:cs typeface="Lato" panose="020F0502020204030203" pitchFamily="34" charset="0"/>
              </a:rPr>
              <a:t>guide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F4C428-85BF-4229-9E44-45FB767A01D0}"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207720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Introducing concepts of passing left to left, never halting suddenly in front of another horse, being aware of other riders around you. Ensure you explain why.  Explain the dangers of riding in a group like this, universally understood language in collecting ring (or possibly not!!), strategies to help people who struggle with left and right.</a:t>
            </a:r>
          </a:p>
          <a:p>
            <a:endParaRPr lang="en-GB" sz="18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F4C428-85BF-4229-9E44-45FB767A01D0}"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503451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Teach the group to ride with reins in one hand. Explain why this is taught and why it is a skill all riders should have. </a:t>
            </a:r>
          </a:p>
          <a:p>
            <a:pPr marL="0" lvl="0" indent="0">
              <a:lnSpc>
                <a:spcPct val="107000"/>
              </a:lnSpc>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Discuss different methods of holding reins, what the horse needs to understand first, common issues, simple exercises.</a:t>
            </a:r>
          </a:p>
          <a:p>
            <a:endParaRPr lang="en-GB" sz="18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F4C428-85BF-4229-9E44-45FB767A01D0}"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4080352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Understand road signs and symbols</a:t>
            </a:r>
          </a:p>
          <a:p>
            <a:pPr marL="0" lvl="0" indent="0">
              <a:lnSpc>
                <a:spcPct val="107000"/>
              </a:lnSpc>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Be able to set up simulated routes using poles, dressage boards, or similar. Train riders on their feet through the set-up road route, complete with hazards to pass and area suitable for dismount and lead as if on the road. Ensure the message of why we suggest riding around a hazard in a certain way is conveyed. Discuss types of junctions (non-drivers may not know) and what need to be aware of, what types of things can affect where riders position horse on road, </a:t>
            </a:r>
          </a:p>
          <a:p>
            <a:pPr marL="0" lvl="0" indent="0">
              <a:lnSpc>
                <a:spcPct val="107000"/>
              </a:lnSpc>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Different road layouts (inc flared junctions). Major and minor roads. </a:t>
            </a:r>
          </a:p>
          <a:p>
            <a:pPr marL="0" lvl="0" indent="0">
              <a:lnSpc>
                <a:spcPct val="107000"/>
              </a:lnSpc>
              <a:spcAft>
                <a:spcPts val="800"/>
              </a:spcAft>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Tuition on carrying out an emergency dismount, when it is appropriate</a:t>
            </a:r>
          </a:p>
          <a:p>
            <a:pPr marL="0" lvl="0" indent="0">
              <a:lnSpc>
                <a:spcPct val="107000"/>
              </a:lnSpc>
              <a:buFont typeface="+mj-lt"/>
              <a:buNone/>
            </a:pPr>
            <a:endParaRPr lang="en-GB" sz="1200" dirty="0">
              <a:effectLst/>
              <a:latin typeface="Lato" panose="020F0502020204030203" pitchFamily="34" charset="0"/>
              <a:ea typeface="Lato" panose="020F0502020204030203" pitchFamily="34" charset="0"/>
              <a:cs typeface="Lato" panose="020F0502020204030203" pitchFamily="34" charset="0"/>
            </a:endParaRPr>
          </a:p>
          <a:p>
            <a:endParaRPr lang="en-GB" sz="18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F4C428-85BF-4229-9E44-45FB767A01D0}"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435849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F4C428-85BF-4229-9E44-45FB767A01D0}"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255974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buFontTx/>
              <a:buNone/>
            </a:pPr>
            <a:r>
              <a:rPr lang="en-GB" sz="1200" dirty="0">
                <a:effectLst/>
                <a:latin typeface="Lato" panose="020F0502020204030203" pitchFamily="34" charset="0"/>
                <a:ea typeface="Lato" panose="020F0502020204030203" pitchFamily="34" charset="0"/>
                <a:cs typeface="Lato" panose="020F0502020204030203" pitchFamily="34" charset="0"/>
              </a:rPr>
              <a:t>Trainers to walk to find suitable routes that include left, right turns with some traffic. How you can try and find a suitable place to ride at your own yard? </a:t>
            </a:r>
          </a:p>
          <a:p>
            <a:pPr marL="457200" lvl="1" indent="0">
              <a:lnSpc>
                <a:spcPct val="107000"/>
              </a:lnSpc>
              <a:buFontTx/>
              <a:buNone/>
            </a:pPr>
            <a:r>
              <a:rPr lang="en-GB" sz="1200" dirty="0">
                <a:effectLst/>
                <a:latin typeface="Lato" panose="020F0502020204030203" pitchFamily="34" charset="0"/>
                <a:ea typeface="Lato" panose="020F0502020204030203" pitchFamily="34" charset="0"/>
                <a:cs typeface="Lato" panose="020F0502020204030203" pitchFamily="34" charset="0"/>
              </a:rPr>
              <a:t>Trainer walking with riders mounted along route highlighting potential hazards and situations to be aware of. Maybe show different types of hazard so its not necessarily a big thing like parked car, could be children on scooters, dog in garden, wrong coloured leaf, unless you have a ‘reactive’ horse you might never consider things like this a hazard</a:t>
            </a:r>
          </a:p>
          <a:p>
            <a:pPr marL="457200" lvl="1" indent="0">
              <a:lnSpc>
                <a:spcPct val="107000"/>
              </a:lnSpc>
              <a:spcAft>
                <a:spcPts val="800"/>
              </a:spcAft>
              <a:buFontTx/>
              <a:buNone/>
            </a:pPr>
            <a:r>
              <a:rPr lang="en-GB" sz="1200" dirty="0">
                <a:effectLst/>
                <a:latin typeface="Lato" panose="020F0502020204030203" pitchFamily="34" charset="0"/>
                <a:ea typeface="Lato" panose="020F0502020204030203" pitchFamily="34" charset="0"/>
                <a:cs typeface="Lato" panose="020F0502020204030203" pitchFamily="34" charset="0"/>
              </a:rPr>
              <a:t>Riding side by side and one behind another (Ireland), where appropriate and safe. and why this might be suitable</a:t>
            </a:r>
          </a:p>
          <a:p>
            <a:pPr marL="457200" lvl="1" indent="0">
              <a:lnSpc>
                <a:spcPct val="107000"/>
              </a:lnSpc>
              <a:buFont typeface="+mj-lt"/>
              <a:buNone/>
            </a:pPr>
            <a:endParaRPr lang="en-GB" sz="1200" dirty="0">
              <a:effectLst/>
              <a:latin typeface="Lato" panose="020F0502020204030203" pitchFamily="34" charset="0"/>
              <a:ea typeface="Lato" panose="020F0502020204030203" pitchFamily="34" charset="0"/>
              <a:cs typeface="Lato" panose="020F0502020204030203" pitchFamily="34" charset="0"/>
            </a:endParaRPr>
          </a:p>
          <a:p>
            <a:pPr marL="457200" lvl="1" indent="0">
              <a:lnSpc>
                <a:spcPct val="107000"/>
              </a:lnSpc>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Trainer walking with riders mounted along route highlighting potential hazards and situations to be aware of. </a:t>
            </a:r>
          </a:p>
          <a:p>
            <a:pPr marL="457200" lvl="1" indent="0">
              <a:lnSpc>
                <a:spcPct val="107000"/>
              </a:lnSpc>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Maybe show different types of hazard so its not necessarily a big thing like parked car, could be children on scooters, dog in garden, wrong coloured leaf, unless you have a ‘reactive’ horse you might never consider things like this a hazard</a:t>
            </a:r>
          </a:p>
          <a:p>
            <a:endParaRPr lang="en-GB" sz="18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F4C428-85BF-4229-9E44-45FB767A01D0}"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3970161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vitally important that the trainer becomes an ‘assessor’ for the road route section of the booklet.</a:t>
            </a:r>
          </a:p>
          <a:p>
            <a:r>
              <a:rPr lang="en-GB" dirty="0"/>
              <a:t>If the rider is not competent and safe they must NOT sign them off, but regroup, retrain them and reassess at another opportunity.</a:t>
            </a:r>
          </a:p>
        </p:txBody>
      </p:sp>
      <p:sp>
        <p:nvSpPr>
          <p:cNvPr id="4" name="Slide Number Placeholder 3"/>
          <p:cNvSpPr>
            <a:spLocks noGrp="1"/>
          </p:cNvSpPr>
          <p:nvPr>
            <p:ph type="sldNum" sz="quarter" idx="5"/>
          </p:nvPr>
        </p:nvSpPr>
        <p:spPr/>
        <p:txBody>
          <a:bodyPr/>
          <a:lstStyle/>
          <a:p>
            <a:fld id="{D046D99E-0F5B-4F04-A0C5-E5A62014BBC9}" type="slidenum">
              <a:rPr lang="en-GB" smtClean="0"/>
              <a:t>26</a:t>
            </a:fld>
            <a:endParaRPr lang="en-GB"/>
          </a:p>
        </p:txBody>
      </p:sp>
    </p:spTree>
    <p:extLst>
      <p:ext uri="{BB962C8B-B14F-4D97-AF65-F5344CB8AC3E}">
        <p14:creationId xmlns:p14="http://schemas.microsoft.com/office/powerpoint/2010/main" val="550772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Discussion about riding safely in other environments (fields/beaches/moorland/forests). </a:t>
            </a:r>
          </a:p>
          <a:p>
            <a:pPr marL="457200" lvl="1" indent="0">
              <a:lnSpc>
                <a:spcPct val="107000"/>
              </a:lnSpc>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Next steps – how to set up training courses, use of Challenge Award lesson plans. Mention gold and platinum CA</a:t>
            </a:r>
          </a:p>
          <a:p>
            <a:pPr marL="457200" lvl="1" indent="0">
              <a:lnSpc>
                <a:spcPct val="107000"/>
              </a:lnSpc>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Promoting training through social media/coffee mornings/at riding schools/clubs.</a:t>
            </a:r>
          </a:p>
          <a:p>
            <a:pPr marL="457200" lvl="1" indent="0">
              <a:lnSpc>
                <a:spcPct val="107000"/>
              </a:lnSpc>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Costs and potential sources of funding to support training (local committees/fund raising etc)</a:t>
            </a:r>
          </a:p>
          <a:p>
            <a:pPr marL="457200" lvl="1" indent="0">
              <a:lnSpc>
                <a:spcPct val="107000"/>
              </a:lnSpc>
              <a:buFont typeface="+mj-lt"/>
              <a:buNone/>
            </a:pPr>
            <a:r>
              <a:rPr lang="en-GB" sz="1200" dirty="0">
                <a:effectLst/>
                <a:latin typeface="Lato" panose="020F0502020204030203" pitchFamily="34" charset="0"/>
                <a:ea typeface="Lato" panose="020F0502020204030203" pitchFamily="34" charset="0"/>
                <a:cs typeface="Lato" panose="020F0502020204030203" pitchFamily="34" charset="0"/>
              </a:rPr>
              <a:t>Value to coaches of being an APC.</a:t>
            </a:r>
          </a:p>
          <a:p>
            <a:pPr>
              <a:lnSpc>
                <a:spcPct val="107000"/>
              </a:lnSpc>
              <a:spcAft>
                <a:spcPts val="800"/>
              </a:spcAft>
            </a:pPr>
            <a:r>
              <a:rPr lang="en-GB" sz="1200" dirty="0">
                <a:effectLst/>
                <a:latin typeface="Lato" panose="020F0502020204030203" pitchFamily="34" charset="0"/>
                <a:ea typeface="Lato" panose="020F0502020204030203" pitchFamily="34" charset="0"/>
                <a:cs typeface="Lato" panose="020F0502020204030203" pitchFamily="34" charset="0"/>
              </a:rPr>
              <a:t>Discuss how to deal with confrontation, loose dogs etc.  Since lockdown there has been a huge increase in the number of walkers and dogs off leads and it has made hacking more difficult.</a:t>
            </a:r>
          </a:p>
          <a:p>
            <a:pPr>
              <a:lnSpc>
                <a:spcPct val="107000"/>
              </a:lnSpc>
              <a:spcAft>
                <a:spcPts val="800"/>
              </a:spcAft>
            </a:pPr>
            <a:r>
              <a:rPr lang="en-GB" sz="1200" dirty="0">
                <a:effectLst/>
                <a:latin typeface="Lato" panose="020F0502020204030203" pitchFamily="34" charset="0"/>
                <a:ea typeface="Lato" panose="020F0502020204030203" pitchFamily="34" charset="0"/>
                <a:cs typeface="Lato" panose="020F0502020204030203" pitchFamily="34" charset="0"/>
              </a:rPr>
              <a:t>2026 save your route campaign </a:t>
            </a:r>
          </a:p>
          <a:p>
            <a:endParaRPr lang="en-GB" sz="18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F4C428-85BF-4229-9E44-45FB767A01D0}"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1207484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F4C428-85BF-4229-9E44-45FB767A01D0}"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3877504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15DA4F-62DD-40C7-B1FF-396DDAE1337C}" type="slidenum">
              <a:rPr lang="en-GB" smtClean="0"/>
              <a:t>29</a:t>
            </a:fld>
            <a:endParaRPr lang="en-GB" dirty="0"/>
          </a:p>
        </p:txBody>
      </p:sp>
    </p:spTree>
    <p:extLst>
      <p:ext uri="{BB962C8B-B14F-4D97-AF65-F5344CB8AC3E}">
        <p14:creationId xmlns:p14="http://schemas.microsoft.com/office/powerpoint/2010/main" val="119414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046D99E-0F5B-4F04-A0C5-E5A62014BBC9}" type="slidenum">
              <a:rPr lang="en-GB" smtClean="0"/>
              <a:t>3</a:t>
            </a:fld>
            <a:endParaRPr lang="en-GB"/>
          </a:p>
        </p:txBody>
      </p:sp>
    </p:spTree>
    <p:extLst>
      <p:ext uri="{BB962C8B-B14F-4D97-AF65-F5344CB8AC3E}">
        <p14:creationId xmlns:p14="http://schemas.microsoft.com/office/powerpoint/2010/main" val="1384836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Lato" panose="020F0502020204030203" pitchFamily="34" charset="0"/>
                <a:ea typeface="Lato" panose="020F0502020204030203" pitchFamily="34" charset="0"/>
                <a:cs typeface="Lato" panose="020F0502020204030203" pitchFamily="34" charset="0"/>
              </a:rPr>
              <a:t>On the Accredited Professional Hub there is a link to a hidden webpage on the Bookshop where you can purchase all the different types of Challenge Awards. Make use of the bulk buy discounts and get your order sent out the day after (orders made before 2pm daily Mon-Fri). On the bookshop now you will also get all the resources you need to deliver the course, including the certificate, there is no delay in giving your participants the recognition they deserve.</a:t>
            </a:r>
          </a:p>
          <a:p>
            <a:r>
              <a:rPr lang="en-GB" sz="1200" dirty="0">
                <a:effectLst/>
                <a:latin typeface="Lato" panose="020F0502020204030203" pitchFamily="34" charset="0"/>
                <a:ea typeface="Lato" panose="020F0502020204030203" pitchFamily="34" charset="0"/>
                <a:cs typeface="Lato" panose="020F0502020204030203" pitchFamily="34" charset="0"/>
              </a:rPr>
              <a:t>If your participant is an active member with the BHS and would like to go onto the professional pathway at any point, please let us know your successes! There is a link on the accredited professional hub that you can use to submit this information to us. We only need to know if they have been successful in the Silver Ride Safe Award or completed the Silver Awards in full. </a:t>
            </a:r>
          </a:p>
          <a:p>
            <a:r>
              <a:rPr lang="en-GB" sz="1200" dirty="0">
                <a:effectLst/>
                <a:latin typeface="Lato" panose="020F0502020204030203" pitchFamily="34" charset="0"/>
                <a:ea typeface="Lato" panose="020F0502020204030203" pitchFamily="34" charset="0"/>
                <a:cs typeface="Lato" panose="020F0502020204030203" pitchFamily="34" charset="0"/>
              </a:rPr>
              <a:t>Once the information is sent into the office any outstanding professional certificates will be sent out week after. </a:t>
            </a:r>
          </a:p>
          <a:p>
            <a:endParaRPr lang="en-GB" dirty="0"/>
          </a:p>
        </p:txBody>
      </p:sp>
      <p:sp>
        <p:nvSpPr>
          <p:cNvPr id="4" name="Slide Number Placeholder 3"/>
          <p:cNvSpPr>
            <a:spLocks noGrp="1"/>
          </p:cNvSpPr>
          <p:nvPr>
            <p:ph type="sldNum" sz="quarter" idx="5"/>
          </p:nvPr>
        </p:nvSpPr>
        <p:spPr/>
        <p:txBody>
          <a:bodyPr/>
          <a:lstStyle/>
          <a:p>
            <a:fld id="{D046D99E-0F5B-4F04-A0C5-E5A62014BBC9}" type="slidenum">
              <a:rPr lang="en-GB" smtClean="0"/>
              <a:t>4</a:t>
            </a:fld>
            <a:endParaRPr lang="en-GB"/>
          </a:p>
        </p:txBody>
      </p:sp>
    </p:spTree>
    <p:extLst>
      <p:ext uri="{BB962C8B-B14F-4D97-AF65-F5344CB8AC3E}">
        <p14:creationId xmlns:p14="http://schemas.microsoft.com/office/powerpoint/2010/main" val="1147847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Tx/>
              <a:buNone/>
            </a:pPr>
            <a:r>
              <a:rPr lang="en-GB" dirty="0">
                <a:latin typeface="Lato" panose="020F0502020204030203" pitchFamily="34" charset="0"/>
                <a:ea typeface="Lato" panose="020F0502020204030203" pitchFamily="34" charset="0"/>
                <a:cs typeface="Lato" panose="020F0502020204030203" pitchFamily="34" charset="0"/>
              </a:rPr>
              <a:t>The Ride Safe Trainer Guide has been created to support you through your training of riders for the Bronze and Silver Ride Safe Challenge Award.</a:t>
            </a:r>
          </a:p>
          <a:p>
            <a:pPr marL="0" indent="0">
              <a:lnSpc>
                <a:spcPct val="150000"/>
              </a:lnSpc>
              <a:buFontTx/>
              <a:buNone/>
            </a:pPr>
            <a:r>
              <a:rPr lang="en-GB" dirty="0">
                <a:latin typeface="Lato" panose="020F0502020204030203" pitchFamily="34" charset="0"/>
                <a:ea typeface="Lato" panose="020F0502020204030203" pitchFamily="34" charset="0"/>
                <a:cs typeface="Lato" panose="020F0502020204030203" pitchFamily="34" charset="0"/>
              </a:rPr>
              <a:t>It should be used in conjunction with the Ride Safe Guide and the relevant Challenge Award/ Explorer booklets.</a:t>
            </a:r>
          </a:p>
          <a:p>
            <a:pPr marL="0" indent="0">
              <a:lnSpc>
                <a:spcPct val="150000"/>
              </a:lnSpc>
              <a:buFontTx/>
              <a:buNone/>
            </a:pPr>
            <a:endParaRPr lang="en-GB" dirty="0"/>
          </a:p>
          <a:p>
            <a:r>
              <a:rPr lang="en-GB" dirty="0"/>
              <a:t>The rider packs can be bought from the BHS online shop and there is considerable saving to be had by buying in bulk – these can be mixed with other Challenge Award booklets.. </a:t>
            </a:r>
          </a:p>
          <a:p>
            <a:r>
              <a:rPr lang="en-GB" dirty="0"/>
              <a:t>https://www.britishhorseshop.com/collections/pony-stars-awards-resource/products/ride-safe-pack?variant=39573926183011</a:t>
            </a:r>
          </a:p>
          <a:p>
            <a:r>
              <a:rPr lang="en-GB" dirty="0"/>
              <a:t> </a:t>
            </a:r>
          </a:p>
        </p:txBody>
      </p:sp>
      <p:sp>
        <p:nvSpPr>
          <p:cNvPr id="4" name="Slide Number Placeholder 3"/>
          <p:cNvSpPr>
            <a:spLocks noGrp="1"/>
          </p:cNvSpPr>
          <p:nvPr>
            <p:ph type="sldNum" sz="quarter" idx="5"/>
          </p:nvPr>
        </p:nvSpPr>
        <p:spPr/>
        <p:txBody>
          <a:bodyPr/>
          <a:lstStyle/>
          <a:p>
            <a:fld id="{D046D99E-0F5B-4F04-A0C5-E5A62014BBC9}" type="slidenum">
              <a:rPr lang="en-GB" smtClean="0"/>
              <a:t>5</a:t>
            </a:fld>
            <a:endParaRPr lang="en-GB"/>
          </a:p>
        </p:txBody>
      </p:sp>
    </p:spTree>
    <p:extLst>
      <p:ext uri="{BB962C8B-B14F-4D97-AF65-F5344CB8AC3E}">
        <p14:creationId xmlns:p14="http://schemas.microsoft.com/office/powerpoint/2010/main" val="3283189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422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Safety team are working incredibly hard to reduce the statistics of horse and rider injuries and fatalities on the road. We can only continue to lobby the local authorities and government if we have figures that reinforce our messages. So for every moment that you feel you were put in danger by an external force – please record it and help us to make riding on the roads safer for us all.</a:t>
            </a:r>
          </a:p>
        </p:txBody>
      </p:sp>
      <p:sp>
        <p:nvSpPr>
          <p:cNvPr id="4" name="Slide Number Placeholder 3"/>
          <p:cNvSpPr>
            <a:spLocks noGrp="1"/>
          </p:cNvSpPr>
          <p:nvPr>
            <p:ph type="sldNum" sz="quarter" idx="5"/>
          </p:nvPr>
        </p:nvSpPr>
        <p:spPr/>
        <p:txBody>
          <a:bodyPr/>
          <a:lstStyle/>
          <a:p>
            <a:fld id="{D046D99E-0F5B-4F04-A0C5-E5A62014BBC9}" type="slidenum">
              <a:rPr lang="en-GB" smtClean="0"/>
              <a:t>7</a:t>
            </a:fld>
            <a:endParaRPr lang="en-GB"/>
          </a:p>
        </p:txBody>
      </p:sp>
    </p:spTree>
    <p:extLst>
      <p:ext uri="{BB962C8B-B14F-4D97-AF65-F5344CB8AC3E}">
        <p14:creationId xmlns:p14="http://schemas.microsoft.com/office/powerpoint/2010/main" val="2149546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effectLst/>
              <a:latin typeface="Lato" panose="020F0502020204030203"/>
            </a:endParaRPr>
          </a:p>
          <a:p>
            <a:endParaRPr lang="en-GB" dirty="0"/>
          </a:p>
        </p:txBody>
      </p:sp>
      <p:sp>
        <p:nvSpPr>
          <p:cNvPr id="4" name="Slide Number Placeholder 3"/>
          <p:cNvSpPr>
            <a:spLocks noGrp="1"/>
          </p:cNvSpPr>
          <p:nvPr>
            <p:ph type="sldNum" sz="quarter" idx="5"/>
          </p:nvPr>
        </p:nvSpPr>
        <p:spPr/>
        <p:txBody>
          <a:bodyPr/>
          <a:lstStyle/>
          <a:p>
            <a:fld id="{9A15DA4F-62DD-40C7-B1FF-396DDAE1337C}" type="slidenum">
              <a:rPr lang="en-GB" smtClean="0"/>
              <a:t>8</a:t>
            </a:fld>
            <a:endParaRPr lang="en-GB" dirty="0"/>
          </a:p>
        </p:txBody>
      </p:sp>
    </p:spTree>
    <p:extLst>
      <p:ext uri="{BB962C8B-B14F-4D97-AF65-F5344CB8AC3E}">
        <p14:creationId xmlns:p14="http://schemas.microsoft.com/office/powerpoint/2010/main" val="2122437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dirty="0">
                <a:effectLst/>
                <a:latin typeface="Lato"/>
                <a:ea typeface="Calibri" panose="020F0502020204030204" pitchFamily="34" charset="0"/>
                <a:cs typeface="Times New Roman" panose="02020603050405020304" pitchFamily="18" charset="0"/>
              </a:rPr>
              <a:t>Upon completion the coach will receive a numbered certificate of attendance with an expiry date. </a:t>
            </a:r>
          </a:p>
          <a:p>
            <a:pPr>
              <a:lnSpc>
                <a:spcPct val="100000"/>
              </a:lnSpc>
            </a:pPr>
            <a:r>
              <a:rPr lang="en-GB" sz="1200" dirty="0">
                <a:effectLst/>
                <a:latin typeface="Lato"/>
                <a:ea typeface="Calibri" panose="020F0502020204030204" pitchFamily="34" charset="0"/>
                <a:cs typeface="Times New Roman" panose="02020603050405020304" pitchFamily="18" charset="0"/>
              </a:rPr>
              <a:t>You will need to do a refresher course every 3 years to ensure you are up to date with latest road regulations and we can keep you up to date with any latest road statistics. It also gives us a chance to discuss what we have been hearing from riders and what they want to achieve within these sessions. </a:t>
            </a:r>
          </a:p>
          <a:p>
            <a:pPr marL="457200" lvl="1" indent="0">
              <a:lnSpc>
                <a:spcPct val="100000"/>
              </a:lnSpc>
              <a:buFontTx/>
              <a:buNone/>
            </a:pPr>
            <a:r>
              <a:rPr lang="en-GB" dirty="0">
                <a:effectLst/>
                <a:latin typeface="Lato" panose="020F0502020204030203"/>
                <a:ea typeface="Calibri" panose="020F0502020204030204" pitchFamily="34" charset="0"/>
                <a:cs typeface="Times New Roman" panose="02020603050405020304" pitchFamily="18" charset="0"/>
              </a:rPr>
              <a:t>The BHS has had a huge involvement over the years to make riding (particularly on the roads) safer for all riders, horses and other users. </a:t>
            </a:r>
          </a:p>
          <a:p>
            <a:pPr marL="457200" lvl="1" indent="0">
              <a:lnSpc>
                <a:spcPct val="107000"/>
              </a:lnSpc>
              <a:buFontTx/>
              <a:buNone/>
            </a:pPr>
            <a:r>
              <a:rPr lang="en-GB" dirty="0">
                <a:effectLst/>
                <a:latin typeface="Lato" panose="020F0502020204030203"/>
                <a:ea typeface="Calibri" panose="020F0502020204030204" pitchFamily="34" charset="0"/>
                <a:cs typeface="Times New Roman" panose="02020603050405020304" pitchFamily="18" charset="0"/>
              </a:rPr>
              <a:t>Statistics on accidents on the roads (Alan), and increase on number of cars over past 10 years. </a:t>
            </a:r>
          </a:p>
          <a:p>
            <a:pPr marL="457200" lvl="1" indent="0">
              <a:lnSpc>
                <a:spcPct val="107000"/>
              </a:lnSpc>
              <a:buFontTx/>
              <a:buNone/>
            </a:pPr>
            <a:r>
              <a:rPr lang="en-GB" dirty="0">
                <a:effectLst/>
                <a:latin typeface="Lato" panose="020F0502020204030203"/>
                <a:ea typeface="Calibri" panose="020F0502020204030204" pitchFamily="34" charset="0"/>
                <a:cs typeface="Times New Roman" panose="02020603050405020304" pitchFamily="18" charset="0"/>
              </a:rPr>
              <a:t>Dead slow, driver awareness and training, now our responsibility to educate ALL horse riders. </a:t>
            </a:r>
          </a:p>
          <a:p>
            <a:pPr marL="457200" lvl="1" indent="0">
              <a:lnSpc>
                <a:spcPct val="107000"/>
              </a:lnSpc>
              <a:buFontTx/>
              <a:buNone/>
            </a:pPr>
            <a:r>
              <a:rPr lang="en-GB" dirty="0">
                <a:effectLst/>
                <a:latin typeface="Lato" panose="020F0502020204030203"/>
                <a:ea typeface="Calibri" panose="020F0502020204030204" pitchFamily="34" charset="0"/>
                <a:cs typeface="Times New Roman" panose="02020603050405020304" pitchFamily="18" charset="0"/>
              </a:rPr>
              <a:t>Introduce concept of the Ride Safe Silver Challenge Award Mention Bronze, Gold, Platinum Ride Safe, Challenge Award workbook</a:t>
            </a:r>
          </a:p>
          <a:p>
            <a:pPr marL="63500">
              <a:lnSpc>
                <a:spcPct val="115000"/>
              </a:lnSpc>
              <a:spcBef>
                <a:spcPts val="280"/>
              </a:spcBef>
              <a:spcAft>
                <a:spcPts val="0"/>
              </a:spcAft>
            </a:pPr>
            <a:endParaRPr lang="en-GB" sz="1800" b="1"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F4C428-85BF-4229-9E44-45FB767A01D0}"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894855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1"/>
            <a:ext cx="12192000" cy="1288473"/>
          </a:xfrm>
          <a:prstGeom prst="rect">
            <a:avLst/>
          </a:prstGeom>
          <a:solidFill>
            <a:srgbClr val="D51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latin typeface="Lato Heavy"/>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latin typeface="Lato Medium"/>
              </a:defRPr>
            </a:lvl1pPr>
            <a:lvl2pPr>
              <a:defRPr>
                <a:latin typeface="Lato Medium"/>
              </a:defRPr>
            </a:lvl2pPr>
            <a:lvl3pPr>
              <a:defRPr>
                <a:latin typeface="Lato Medium"/>
              </a:defRPr>
            </a:lvl3pPr>
            <a:lvl4pPr>
              <a:defRPr>
                <a:latin typeface="Lato Medium"/>
              </a:defRPr>
            </a:lvl4pPr>
            <a:lvl5pPr>
              <a:defRPr>
                <a:latin typeface="Lato Medium"/>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p:cNvSpPr/>
          <p:nvPr userDrawn="1"/>
        </p:nvSpPr>
        <p:spPr>
          <a:xfrm>
            <a:off x="471056" y="6345382"/>
            <a:ext cx="4350327" cy="51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drawing&#10;&#10;Description automatically generated">
            <a:extLst>
              <a:ext uri="{FF2B5EF4-FFF2-40B4-BE49-F238E27FC236}">
                <a16:creationId xmlns:a16="http://schemas.microsoft.com/office/drawing/2014/main" id="{ECD73C95-01A8-4129-855C-38AEB07C6F4F}"/>
              </a:ext>
            </a:extLst>
          </p:cNvPr>
          <p:cNvPicPr>
            <a:picLocks noChangeAspect="1"/>
          </p:cNvPicPr>
          <p:nvPr userDrawn="1"/>
        </p:nvPicPr>
        <p:blipFill>
          <a:blip r:embed="rId2"/>
          <a:stretch>
            <a:fillRect/>
          </a:stretch>
        </p:blipFill>
        <p:spPr>
          <a:xfrm>
            <a:off x="9692454" y="5914417"/>
            <a:ext cx="2204564" cy="687274"/>
          </a:xfrm>
          <a:prstGeom prst="rect">
            <a:avLst/>
          </a:prstGeom>
        </p:spPr>
      </p:pic>
    </p:spTree>
    <p:extLst>
      <p:ext uri="{BB962C8B-B14F-4D97-AF65-F5344CB8AC3E}">
        <p14:creationId xmlns:p14="http://schemas.microsoft.com/office/powerpoint/2010/main" val="1189641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B622DC0-EEDD-914E-B822-D8451E3CD41B}" type="datetimeFigureOut">
              <a:rPr lang="en-US" smtClean="0">
                <a:solidFill>
                  <a:prstClr val="black">
                    <a:tint val="75000"/>
                  </a:prstClr>
                </a:solidFill>
              </a:rPr>
              <a:p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4EEBB9-AE30-694C-B720-F1BB5040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1703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87772" y="6031826"/>
            <a:ext cx="1682741" cy="751023"/>
          </a:xfrm>
          <a:prstGeom prst="rect">
            <a:avLst/>
          </a:prstGeom>
        </p:spPr>
      </p:pic>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50" r:id="rId1"/>
    <p:sldLayoutId id="214748372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hyperlink" Target="mailto:education@bhs.org.uk"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hyperlink" Target="http://www.bhs.org.u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40"/>
            <a:ext cx="12192000" cy="6856560"/>
          </a:xfrm>
          <a:prstGeom prst="rect">
            <a:avLst/>
          </a:prstGeom>
        </p:spPr>
      </p:pic>
      <p:sp>
        <p:nvSpPr>
          <p:cNvPr id="7" name="TextBox 6"/>
          <p:cNvSpPr txBox="1"/>
          <p:nvPr/>
        </p:nvSpPr>
        <p:spPr>
          <a:xfrm>
            <a:off x="1367276" y="1280177"/>
            <a:ext cx="9863847" cy="2246769"/>
          </a:xfrm>
          <a:prstGeom prst="rect">
            <a:avLst/>
          </a:prstGeom>
          <a:noFill/>
        </p:spPr>
        <p:txBody>
          <a:bodyPr wrap="square" rtlCol="0">
            <a:spAutoFit/>
          </a:bodyPr>
          <a:lstStyle/>
          <a:p>
            <a:pPr algn="ctr"/>
            <a:r>
              <a:rPr lang="en-US" sz="8000" b="1" dirty="0">
                <a:solidFill>
                  <a:srgbClr val="E7E6E6"/>
                </a:solidFill>
                <a:latin typeface="Lato Light" charset="0"/>
                <a:ea typeface="Lato Light" charset="0"/>
                <a:cs typeface="Lato Light" charset="0"/>
              </a:rPr>
              <a:t>Ride Safe </a:t>
            </a:r>
          </a:p>
          <a:p>
            <a:pPr algn="ctr"/>
            <a:r>
              <a:rPr lang="en-US" sz="6000" b="1" dirty="0">
                <a:solidFill>
                  <a:srgbClr val="E7E6E6"/>
                </a:solidFill>
                <a:latin typeface="Lato Light" charset="0"/>
                <a:ea typeface="Lato Light" charset="0"/>
                <a:cs typeface="Lato Light" charset="0"/>
              </a:rPr>
              <a:t>Training the Trainers</a:t>
            </a:r>
          </a:p>
        </p:txBody>
      </p:sp>
      <p:pic>
        <p:nvPicPr>
          <p:cNvPr id="5" name="Picture 4" descr="A picture containing drawing&#10;&#10;Description automatically generated">
            <a:extLst>
              <a:ext uri="{FF2B5EF4-FFF2-40B4-BE49-F238E27FC236}">
                <a16:creationId xmlns:a16="http://schemas.microsoft.com/office/drawing/2014/main" id="{4C01644B-319E-46EF-B108-FC861564E2A6}"/>
              </a:ext>
            </a:extLst>
          </p:cNvPr>
          <p:cNvPicPr>
            <a:picLocks noChangeAspect="1"/>
          </p:cNvPicPr>
          <p:nvPr/>
        </p:nvPicPr>
        <p:blipFill>
          <a:blip r:embed="rId4"/>
          <a:stretch>
            <a:fillRect/>
          </a:stretch>
        </p:blipFill>
        <p:spPr>
          <a:xfrm>
            <a:off x="6994779" y="5113458"/>
            <a:ext cx="5084505" cy="1585097"/>
          </a:xfrm>
          <a:prstGeom prst="rect">
            <a:avLst/>
          </a:prstGeom>
        </p:spPr>
      </p:pic>
    </p:spTree>
    <p:extLst>
      <p:ext uri="{BB962C8B-B14F-4D97-AF65-F5344CB8AC3E}">
        <p14:creationId xmlns:p14="http://schemas.microsoft.com/office/powerpoint/2010/main" val="3535981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470" y="3951"/>
            <a:ext cx="11536453" cy="1143000"/>
          </a:xfrm>
        </p:spPr>
        <p:txBody>
          <a:bodyPr>
            <a:normAutofit fontScale="90000"/>
          </a:bodyPr>
          <a:lstStyle/>
          <a:p>
            <a:pPr algn="ctr"/>
            <a:r>
              <a:rPr lang="en-GB" b="1" dirty="0">
                <a:latin typeface="Lato"/>
              </a:rPr>
              <a:t>Training Aim 1  -</a:t>
            </a:r>
            <a:r>
              <a:rPr lang="en-GB" dirty="0">
                <a:latin typeface="Lato"/>
              </a:rPr>
              <a:t>establish Riding and Road Safety knowledge of coach</a:t>
            </a:r>
          </a:p>
        </p:txBody>
      </p:sp>
      <p:sp>
        <p:nvSpPr>
          <p:cNvPr id="2" name="Content Placeholder 1">
            <a:extLst>
              <a:ext uri="{FF2B5EF4-FFF2-40B4-BE49-F238E27FC236}">
                <a16:creationId xmlns:a16="http://schemas.microsoft.com/office/drawing/2014/main" id="{78842FA6-AA83-4D5E-85A4-79769558D455}"/>
              </a:ext>
            </a:extLst>
          </p:cNvPr>
          <p:cNvSpPr>
            <a:spLocks noGrp="1"/>
          </p:cNvSpPr>
          <p:nvPr>
            <p:ph idx="1"/>
          </p:nvPr>
        </p:nvSpPr>
        <p:spPr>
          <a:xfrm>
            <a:off x="368489" y="1905587"/>
            <a:ext cx="7655601" cy="10123500"/>
          </a:xfrm>
          <a:prstGeom prst="rect">
            <a:avLst/>
          </a:prstGeom>
        </p:spPr>
        <p:txBody>
          <a:bodyPr>
            <a:normAutofit/>
          </a:bodyPr>
          <a:lstStyle/>
          <a:p>
            <a:pPr>
              <a:lnSpc>
                <a:spcPct val="134000"/>
              </a:lnSpc>
            </a:pPr>
            <a:r>
              <a:rPr lang="en-GB" dirty="0">
                <a:latin typeface="Lato" panose="020F0502020204030203"/>
                <a:ea typeface="Calibri" panose="020F0502020204030204" pitchFamily="34" charset="0"/>
                <a:cs typeface="Times New Roman" panose="02020603050405020304" pitchFamily="18" charset="0"/>
              </a:rPr>
              <a:t>Coaches must hold the Ride Safe Award/ Ride Safe Silver Challenge Award OR the BHS Riding and Road Safety test.</a:t>
            </a:r>
          </a:p>
          <a:p>
            <a:pPr>
              <a:lnSpc>
                <a:spcPct val="134000"/>
              </a:lnSpc>
            </a:pPr>
            <a:r>
              <a:rPr lang="en-GB" dirty="0">
                <a:latin typeface="Lato" panose="020F0502020204030203"/>
                <a:ea typeface="Calibri" panose="020F0502020204030204" pitchFamily="34" charset="0"/>
                <a:cs typeface="Times New Roman" panose="02020603050405020304" pitchFamily="18" charset="0"/>
              </a:rPr>
              <a:t>They should hold the BHS Stage 2 Coach qualification OR have experience in the field of Riding and Road Safety.</a:t>
            </a:r>
          </a:p>
          <a:p>
            <a:pPr>
              <a:lnSpc>
                <a:spcPct val="134000"/>
              </a:lnSpc>
            </a:pPr>
            <a:r>
              <a:rPr lang="en-GB" dirty="0">
                <a:latin typeface="Lato" panose="020F0502020204030203"/>
                <a:ea typeface="Calibri" panose="020F0502020204030204" pitchFamily="34" charset="0"/>
                <a:cs typeface="Times New Roman" panose="02020603050405020304" pitchFamily="18" charset="0"/>
              </a:rPr>
              <a:t>Knowledge must be CURRENT and RELEVANT</a:t>
            </a:r>
          </a:p>
          <a:p>
            <a:pPr marL="0" indent="0">
              <a:lnSpc>
                <a:spcPct val="134000"/>
              </a:lnSpc>
              <a:buNone/>
            </a:pPr>
            <a:endParaRPr lang="en-GB" dirty="0">
              <a:latin typeface="Lato" panose="020F0502020204030203"/>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2000" dirty="0">
              <a:solidFill>
                <a:srgbClr val="002060"/>
              </a:solidFill>
              <a:latin typeface="Lato"/>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8" name="TextBox 7">
            <a:extLst>
              <a:ext uri="{FF2B5EF4-FFF2-40B4-BE49-F238E27FC236}">
                <a16:creationId xmlns:a16="http://schemas.microsoft.com/office/drawing/2014/main" id="{8AAF5E2A-A421-4A22-8459-2B7699114367}"/>
              </a:ext>
            </a:extLst>
          </p:cNvPr>
          <p:cNvSpPr txBox="1"/>
          <p:nvPr/>
        </p:nvSpPr>
        <p:spPr>
          <a:xfrm>
            <a:off x="108386" y="1225321"/>
            <a:ext cx="9906000" cy="601896"/>
          </a:xfrm>
          <a:prstGeom prst="rect">
            <a:avLst/>
          </a:prstGeom>
          <a:noFill/>
        </p:spPr>
        <p:txBody>
          <a:bodyPr wrap="square">
            <a:spAutoFit/>
          </a:bodyPr>
          <a:lstStyle/>
          <a:p>
            <a:pPr marL="0" indent="0">
              <a:lnSpc>
                <a:spcPct val="134000"/>
              </a:lnSpc>
              <a:buNone/>
            </a:pPr>
            <a:r>
              <a:rPr lang="en-GB" sz="2800" b="1" dirty="0">
                <a:solidFill>
                  <a:srgbClr val="FF0000"/>
                </a:solidFill>
                <a:latin typeface="Lato" panose="020F0502020204030203"/>
                <a:ea typeface="Calibri" panose="020F0502020204030204" pitchFamily="34" charset="0"/>
                <a:cs typeface="Times New Roman" panose="02020603050405020304" pitchFamily="18" charset="0"/>
              </a:rPr>
              <a:t>Technical competence of riding safely on and off the road</a:t>
            </a:r>
          </a:p>
        </p:txBody>
      </p:sp>
      <p:grpSp>
        <p:nvGrpSpPr>
          <p:cNvPr id="10" name="Group 9">
            <a:extLst>
              <a:ext uri="{FF2B5EF4-FFF2-40B4-BE49-F238E27FC236}">
                <a16:creationId xmlns:a16="http://schemas.microsoft.com/office/drawing/2014/main" id="{180AAD67-D204-40B5-98C6-1E117978AACF}"/>
              </a:ext>
            </a:extLst>
          </p:cNvPr>
          <p:cNvGrpSpPr/>
          <p:nvPr/>
        </p:nvGrpSpPr>
        <p:grpSpPr>
          <a:xfrm>
            <a:off x="8584442" y="2088107"/>
            <a:ext cx="3499172" cy="4747689"/>
            <a:chOff x="4370832" y="877824"/>
            <a:chExt cx="5120640" cy="6996223"/>
          </a:xfrm>
        </p:grpSpPr>
        <p:pic>
          <p:nvPicPr>
            <p:cNvPr id="1026" name="Picture 2" descr="Louise Aram APC - Silver Challenge Award for &amp;#39;Riding out safely&amp;#39; Well done  Rebecca and Collette. 👏👏👏 | Facebook">
              <a:extLst>
                <a:ext uri="{FF2B5EF4-FFF2-40B4-BE49-F238E27FC236}">
                  <a16:creationId xmlns:a16="http://schemas.microsoft.com/office/drawing/2014/main" id="{B1143EF4-B11C-40B1-861B-39C959FEF4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77" t="6869" r="50197" b="8266"/>
            <a:stretch/>
          </p:blipFill>
          <p:spPr bwMode="auto">
            <a:xfrm>
              <a:off x="4370832" y="877824"/>
              <a:ext cx="5120640" cy="69962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9F4BCC0-3FEF-4FA7-BA5D-B4B9681CA7BB}"/>
                </a:ext>
              </a:extLst>
            </p:cNvPr>
            <p:cNvSpPr/>
            <p:nvPr/>
          </p:nvSpPr>
          <p:spPr>
            <a:xfrm>
              <a:off x="6986016" y="4934722"/>
              <a:ext cx="2304288" cy="4419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XXXXXXXXX</a:t>
              </a:r>
            </a:p>
          </p:txBody>
        </p:sp>
        <p:sp>
          <p:nvSpPr>
            <p:cNvPr id="9" name="Rectangle 8">
              <a:extLst>
                <a:ext uri="{FF2B5EF4-FFF2-40B4-BE49-F238E27FC236}">
                  <a16:creationId xmlns:a16="http://schemas.microsoft.com/office/drawing/2014/main" id="{06B2ADE3-C480-4312-9607-46EC9BFC8183}"/>
                </a:ext>
              </a:extLst>
            </p:cNvPr>
            <p:cNvSpPr/>
            <p:nvPr/>
          </p:nvSpPr>
          <p:spPr>
            <a:xfrm>
              <a:off x="6986016" y="5980176"/>
              <a:ext cx="2505456" cy="4419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t>xxxxxxxxxxxxxxxx</a:t>
              </a:r>
              <a:endParaRPr lang="en-GB" dirty="0"/>
            </a:p>
          </p:txBody>
        </p:sp>
      </p:grpSp>
    </p:spTree>
    <p:extLst>
      <p:ext uri="{BB962C8B-B14F-4D97-AF65-F5344CB8AC3E}">
        <p14:creationId xmlns:p14="http://schemas.microsoft.com/office/powerpoint/2010/main" val="380128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012" y="58163"/>
            <a:ext cx="9151925" cy="1143000"/>
          </a:xfrm>
        </p:spPr>
        <p:txBody>
          <a:bodyPr>
            <a:normAutofit/>
          </a:bodyPr>
          <a:lstStyle/>
          <a:p>
            <a:pPr algn="ctr"/>
            <a:r>
              <a:rPr lang="en-GB" dirty="0">
                <a:latin typeface="Lato"/>
              </a:rPr>
              <a:t>Crucial 4 steps</a:t>
            </a:r>
          </a:p>
        </p:txBody>
      </p:sp>
      <p:sp>
        <p:nvSpPr>
          <p:cNvPr id="2" name="Content Placeholder 1">
            <a:extLst>
              <a:ext uri="{FF2B5EF4-FFF2-40B4-BE49-F238E27FC236}">
                <a16:creationId xmlns:a16="http://schemas.microsoft.com/office/drawing/2014/main" id="{78842FA6-AA83-4D5E-85A4-79769558D455}"/>
              </a:ext>
            </a:extLst>
          </p:cNvPr>
          <p:cNvSpPr>
            <a:spLocks noGrp="1"/>
          </p:cNvSpPr>
          <p:nvPr>
            <p:ph idx="1"/>
          </p:nvPr>
        </p:nvSpPr>
        <p:spPr>
          <a:xfrm>
            <a:off x="429077" y="2321600"/>
            <a:ext cx="10776810" cy="3927882"/>
          </a:xfrm>
        </p:spPr>
        <p:txBody>
          <a:bodyPr>
            <a:normAutofit/>
          </a:bodyPr>
          <a:lstStyle/>
          <a:p>
            <a:pPr marL="0" indent="0">
              <a:lnSpc>
                <a:spcPct val="134000"/>
              </a:lnSpc>
              <a:buNone/>
            </a:pPr>
            <a:endParaRPr lang="en-GB" dirty="0">
              <a:latin typeface="Lato" panose="020F0502020204030203"/>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2000" dirty="0">
              <a:solidFill>
                <a:srgbClr val="002060"/>
              </a:solidFill>
              <a:latin typeface="Lato"/>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8" name="TextBox 7">
            <a:extLst>
              <a:ext uri="{FF2B5EF4-FFF2-40B4-BE49-F238E27FC236}">
                <a16:creationId xmlns:a16="http://schemas.microsoft.com/office/drawing/2014/main" id="{8AAF5E2A-A421-4A22-8459-2B7699114367}"/>
              </a:ext>
            </a:extLst>
          </p:cNvPr>
          <p:cNvSpPr txBox="1"/>
          <p:nvPr/>
        </p:nvSpPr>
        <p:spPr>
          <a:xfrm>
            <a:off x="624840" y="1321383"/>
            <a:ext cx="9906000" cy="1179297"/>
          </a:xfrm>
          <a:prstGeom prst="rect">
            <a:avLst/>
          </a:prstGeom>
          <a:noFill/>
        </p:spPr>
        <p:txBody>
          <a:bodyPr wrap="square">
            <a:spAutoFit/>
          </a:bodyPr>
          <a:lstStyle/>
          <a:p>
            <a:pPr marL="0" indent="0">
              <a:lnSpc>
                <a:spcPct val="134000"/>
              </a:lnSpc>
              <a:buNone/>
            </a:pPr>
            <a:r>
              <a:rPr lang="en-GB" sz="2800" b="1" dirty="0">
                <a:solidFill>
                  <a:srgbClr val="FF0000"/>
                </a:solidFill>
                <a:latin typeface="Lato" panose="020F0502020204030203"/>
                <a:ea typeface="Calibri" panose="020F0502020204030204" pitchFamily="34" charset="0"/>
                <a:cs typeface="Times New Roman" panose="02020603050405020304" pitchFamily="18" charset="0"/>
              </a:rPr>
              <a:t>For every movement on the road, riders should follow these steps</a:t>
            </a:r>
          </a:p>
        </p:txBody>
      </p:sp>
      <p:pic>
        <p:nvPicPr>
          <p:cNvPr id="7" name="Picture 6">
            <a:extLst>
              <a:ext uri="{FF2B5EF4-FFF2-40B4-BE49-F238E27FC236}">
                <a16:creationId xmlns:a16="http://schemas.microsoft.com/office/drawing/2014/main" id="{EA8A9F74-2C4E-4946-A168-DF8986319DA6}"/>
              </a:ext>
            </a:extLst>
          </p:cNvPr>
          <p:cNvPicPr>
            <a:picLocks noChangeAspect="1"/>
          </p:cNvPicPr>
          <p:nvPr/>
        </p:nvPicPr>
        <p:blipFill>
          <a:blip r:embed="rId4"/>
          <a:stretch>
            <a:fillRect/>
          </a:stretch>
        </p:blipFill>
        <p:spPr>
          <a:xfrm>
            <a:off x="7056205" y="2024615"/>
            <a:ext cx="4706718" cy="2660318"/>
          </a:xfrm>
          <a:prstGeom prst="rect">
            <a:avLst/>
          </a:prstGeom>
        </p:spPr>
      </p:pic>
      <p:sp>
        <p:nvSpPr>
          <p:cNvPr id="9" name="TextBox 8">
            <a:extLst>
              <a:ext uri="{FF2B5EF4-FFF2-40B4-BE49-F238E27FC236}">
                <a16:creationId xmlns:a16="http://schemas.microsoft.com/office/drawing/2014/main" id="{7CD3F7FF-A1AD-4FCE-8B8F-CA8B30FCD760}"/>
              </a:ext>
            </a:extLst>
          </p:cNvPr>
          <p:cNvSpPr txBox="1"/>
          <p:nvPr/>
        </p:nvSpPr>
        <p:spPr>
          <a:xfrm>
            <a:off x="805476" y="2660812"/>
            <a:ext cx="9544727" cy="3306931"/>
          </a:xfrm>
          <a:prstGeom prst="rect">
            <a:avLst/>
          </a:prstGeom>
          <a:noFill/>
        </p:spPr>
        <p:txBody>
          <a:bodyPr wrap="square">
            <a:spAutoFit/>
          </a:bodyPr>
          <a:lstStyle/>
          <a:p>
            <a:pPr marL="342900" indent="-342900">
              <a:lnSpc>
                <a:spcPct val="150000"/>
              </a:lnSpc>
              <a:buFont typeface="+mj-lt"/>
              <a:buAutoNum type="arabicPeriod"/>
            </a:pPr>
            <a:r>
              <a:rPr lang="en-GB" sz="3600" dirty="0">
                <a:latin typeface="Lato" panose="020F0502020204030203" pitchFamily="34" charset="0"/>
                <a:ea typeface="Lato" panose="020F0502020204030203" pitchFamily="34" charset="0"/>
                <a:cs typeface="Lato" panose="020F0502020204030203" pitchFamily="34" charset="0"/>
              </a:rPr>
              <a:t>Look behind</a:t>
            </a:r>
          </a:p>
          <a:p>
            <a:pPr marL="342900" indent="-342900">
              <a:lnSpc>
                <a:spcPct val="150000"/>
              </a:lnSpc>
              <a:buFont typeface="+mj-lt"/>
              <a:buAutoNum type="arabicPeriod"/>
            </a:pPr>
            <a:r>
              <a:rPr lang="en-GB" sz="3600" dirty="0">
                <a:latin typeface="Lato" panose="020F0502020204030203" pitchFamily="34" charset="0"/>
                <a:ea typeface="Lato" panose="020F0502020204030203" pitchFamily="34" charset="0"/>
                <a:cs typeface="Lato" panose="020F0502020204030203" pitchFamily="34" charset="0"/>
              </a:rPr>
              <a:t>Signal</a:t>
            </a:r>
          </a:p>
          <a:p>
            <a:pPr marL="342900" indent="-342900">
              <a:lnSpc>
                <a:spcPct val="150000"/>
              </a:lnSpc>
              <a:buFont typeface="+mj-lt"/>
              <a:buAutoNum type="arabicPeriod"/>
            </a:pPr>
            <a:r>
              <a:rPr lang="en-GB" sz="3600" dirty="0">
                <a:latin typeface="Lato" panose="020F0502020204030203" pitchFamily="34" charset="0"/>
                <a:ea typeface="Lato" panose="020F0502020204030203" pitchFamily="34" charset="0"/>
                <a:cs typeface="Lato" panose="020F0502020204030203" pitchFamily="34" charset="0"/>
              </a:rPr>
              <a:t>Halt (if necessary)</a:t>
            </a:r>
          </a:p>
          <a:p>
            <a:pPr marL="342900" indent="-342900">
              <a:lnSpc>
                <a:spcPct val="150000"/>
              </a:lnSpc>
              <a:buFont typeface="+mj-lt"/>
              <a:buAutoNum type="arabicPeriod"/>
            </a:pPr>
            <a:r>
              <a:rPr lang="en-GB" sz="3600" dirty="0">
                <a:latin typeface="Lato" panose="020F0502020204030203" pitchFamily="34" charset="0"/>
                <a:ea typeface="Lato" panose="020F0502020204030203" pitchFamily="34" charset="0"/>
                <a:cs typeface="Lato" panose="020F0502020204030203" pitchFamily="34" charset="0"/>
              </a:rPr>
              <a:t>Life saver look before moving off</a:t>
            </a:r>
          </a:p>
        </p:txBody>
      </p:sp>
    </p:spTree>
    <p:extLst>
      <p:ext uri="{BB962C8B-B14F-4D97-AF65-F5344CB8AC3E}">
        <p14:creationId xmlns:p14="http://schemas.microsoft.com/office/powerpoint/2010/main" val="125555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a:extLst>
              <a:ext uri="{FF2B5EF4-FFF2-40B4-BE49-F238E27FC236}">
                <a16:creationId xmlns:a16="http://schemas.microsoft.com/office/drawing/2014/main" id="{E9F1027D-D366-4A42-BFD3-FD920A670785}"/>
              </a:ext>
            </a:extLst>
          </p:cNvPr>
          <p:cNvSpPr>
            <a:spLocks noGrp="1" noChangeArrowheads="1"/>
          </p:cNvSpPr>
          <p:nvPr>
            <p:ph type="title"/>
          </p:nvPr>
        </p:nvSpPr>
        <p:spPr>
          <a:xfrm>
            <a:off x="1669999" y="44931"/>
            <a:ext cx="11780837" cy="1296988"/>
          </a:xfrm>
        </p:spPr>
        <p:txBody>
          <a:bodyPr>
            <a:normAutofit/>
          </a:bodyPr>
          <a:lstStyle/>
          <a:p>
            <a:pPr eaLnBrk="1" hangingPunct="1">
              <a:defRPr/>
            </a:pPr>
            <a:r>
              <a:rPr lang="en-GB" altLang="en-US" dirty="0">
                <a:latin typeface="Lato" panose="020F0502020204030203" pitchFamily="34" charset="0"/>
                <a:ea typeface="Lato" panose="020F0502020204030203" pitchFamily="34" charset="0"/>
                <a:cs typeface="Lato" panose="020F0502020204030203" pitchFamily="34" charset="0"/>
              </a:rPr>
              <a:t>Manoeuvres</a:t>
            </a:r>
          </a:p>
        </p:txBody>
      </p:sp>
      <p:grpSp>
        <p:nvGrpSpPr>
          <p:cNvPr id="5" name="Group 4">
            <a:extLst>
              <a:ext uri="{FF2B5EF4-FFF2-40B4-BE49-F238E27FC236}">
                <a16:creationId xmlns:a16="http://schemas.microsoft.com/office/drawing/2014/main" id="{7C760873-9652-44B7-84A3-1235157FF8CC}"/>
              </a:ext>
            </a:extLst>
          </p:cNvPr>
          <p:cNvGrpSpPr/>
          <p:nvPr/>
        </p:nvGrpSpPr>
        <p:grpSpPr>
          <a:xfrm>
            <a:off x="152345" y="1746527"/>
            <a:ext cx="5443063" cy="4599482"/>
            <a:chOff x="247879" y="1771138"/>
            <a:chExt cx="5443063" cy="4599482"/>
          </a:xfrm>
        </p:grpSpPr>
        <p:pic>
          <p:nvPicPr>
            <p:cNvPr id="66566" name="Picture 7">
              <a:extLst>
                <a:ext uri="{FF2B5EF4-FFF2-40B4-BE49-F238E27FC236}">
                  <a16:creationId xmlns:a16="http://schemas.microsoft.com/office/drawing/2014/main" id="{099FBA78-FB42-48A4-A066-1A0B3704E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42" y="2499541"/>
              <a:ext cx="5336100" cy="387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1881FC18-CB5F-4F01-9617-D3D6B410D4C2}"/>
                </a:ext>
              </a:extLst>
            </p:cNvPr>
            <p:cNvSpPr txBox="1"/>
            <p:nvPr/>
          </p:nvSpPr>
          <p:spPr>
            <a:xfrm>
              <a:off x="247879" y="1771138"/>
              <a:ext cx="4840341" cy="400110"/>
            </a:xfrm>
            <a:prstGeom prst="rect">
              <a:avLst/>
            </a:prstGeom>
            <a:noFill/>
          </p:spPr>
          <p:txBody>
            <a:bodyPr wrap="square" rtlCol="0">
              <a:spAutoFit/>
            </a:bodyPr>
            <a:lstStyle/>
            <a:p>
              <a:r>
                <a:rPr lang="en-GB" altLang="en-US" sz="2000" b="1" dirty="0">
                  <a:solidFill>
                    <a:srgbClr val="FF0000"/>
                  </a:solidFill>
                  <a:latin typeface="Lato" panose="020F0502020204030203" pitchFamily="34" charset="0"/>
                  <a:ea typeface="Lato" panose="020F0502020204030203" pitchFamily="34" charset="0"/>
                  <a:cs typeface="Lato" panose="020F0502020204030203" pitchFamily="34" charset="0"/>
                </a:rPr>
                <a:t>Right turn – major road into minor road</a:t>
              </a:r>
              <a:endParaRPr lang="en-GB" sz="2000" b="1" dirty="0">
                <a:solidFill>
                  <a:srgbClr val="FF0000"/>
                </a:solidFill>
              </a:endParaRPr>
            </a:p>
          </p:txBody>
        </p:sp>
      </p:grpSp>
      <p:sp>
        <p:nvSpPr>
          <p:cNvPr id="10" name="TextBox 9">
            <a:extLst>
              <a:ext uri="{FF2B5EF4-FFF2-40B4-BE49-F238E27FC236}">
                <a16:creationId xmlns:a16="http://schemas.microsoft.com/office/drawing/2014/main" id="{B01BDE8B-6BEA-4994-B617-9E13D8C9E8BD}"/>
              </a:ext>
            </a:extLst>
          </p:cNvPr>
          <p:cNvSpPr txBox="1"/>
          <p:nvPr/>
        </p:nvSpPr>
        <p:spPr>
          <a:xfrm>
            <a:off x="5820578" y="1746527"/>
            <a:ext cx="4840341" cy="400110"/>
          </a:xfrm>
          <a:prstGeom prst="rect">
            <a:avLst/>
          </a:prstGeom>
          <a:noFill/>
        </p:spPr>
        <p:txBody>
          <a:bodyPr wrap="square" rtlCol="0">
            <a:spAutoFit/>
          </a:bodyPr>
          <a:lstStyle/>
          <a:p>
            <a:r>
              <a:rPr lang="en-GB" altLang="en-US" sz="2000" b="1" dirty="0">
                <a:solidFill>
                  <a:srgbClr val="FF0000"/>
                </a:solidFill>
                <a:latin typeface="Lato" panose="020F0502020204030203" pitchFamily="34" charset="0"/>
                <a:ea typeface="Lato" panose="020F0502020204030203" pitchFamily="34" charset="0"/>
                <a:cs typeface="Lato" panose="020F0502020204030203" pitchFamily="34" charset="0"/>
              </a:rPr>
              <a:t>Right turn minor road into major road</a:t>
            </a:r>
            <a:endParaRPr lang="en-GB" sz="2000" b="1" dirty="0">
              <a:solidFill>
                <a:srgbClr val="FF0000"/>
              </a:solidFill>
            </a:endParaRPr>
          </a:p>
        </p:txBody>
      </p:sp>
      <p:pic>
        <p:nvPicPr>
          <p:cNvPr id="40" name="Picture 6">
            <a:extLst>
              <a:ext uri="{FF2B5EF4-FFF2-40B4-BE49-F238E27FC236}">
                <a16:creationId xmlns:a16="http://schemas.microsoft.com/office/drawing/2014/main" id="{24BD3EFF-A8E4-46CB-BD81-4BF853E9A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0578" y="2296538"/>
            <a:ext cx="5111750" cy="355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13421BE2-D144-4FC7-8111-D80B76CB274F}"/>
              </a:ext>
            </a:extLst>
          </p:cNvPr>
          <p:cNvSpPr/>
          <p:nvPr/>
        </p:nvSpPr>
        <p:spPr>
          <a:xfrm>
            <a:off x="8204220" y="3671247"/>
            <a:ext cx="344466" cy="24566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a:extLst>
              <a:ext uri="{FF2B5EF4-FFF2-40B4-BE49-F238E27FC236}">
                <a16:creationId xmlns:a16="http://schemas.microsoft.com/office/drawing/2014/main" id="{6ED3BB37-AFD7-4793-A214-98A298988E6A}"/>
              </a:ext>
            </a:extLst>
          </p:cNvPr>
          <p:cNvSpPr>
            <a:spLocks noGrp="1" noChangeArrowheads="1"/>
          </p:cNvSpPr>
          <p:nvPr>
            <p:ph type="title"/>
          </p:nvPr>
        </p:nvSpPr>
        <p:spPr>
          <a:xfrm>
            <a:off x="1158607" y="-38432"/>
            <a:ext cx="10237471" cy="1296988"/>
          </a:xfrm>
        </p:spPr>
        <p:txBody>
          <a:bodyPr>
            <a:normAutofit/>
          </a:bodyPr>
          <a:lstStyle/>
          <a:p>
            <a:pPr eaLnBrk="1" hangingPunct="1">
              <a:defRPr/>
            </a:pPr>
            <a:r>
              <a:rPr lang="en-GB" altLang="en-US" dirty="0">
                <a:latin typeface="Lato" panose="020F0502020204030203" pitchFamily="34" charset="0"/>
                <a:ea typeface="Lato" panose="020F0502020204030203" pitchFamily="34" charset="0"/>
                <a:cs typeface="Lato" panose="020F0502020204030203" pitchFamily="34" charset="0"/>
              </a:rPr>
              <a:t>Manoeuvres</a:t>
            </a:r>
          </a:p>
        </p:txBody>
      </p:sp>
      <p:sp>
        <p:nvSpPr>
          <p:cNvPr id="3" name="TextBox 2">
            <a:extLst>
              <a:ext uri="{FF2B5EF4-FFF2-40B4-BE49-F238E27FC236}">
                <a16:creationId xmlns:a16="http://schemas.microsoft.com/office/drawing/2014/main" id="{E68B8809-FD44-471B-9BE6-2DD7AC23EB49}"/>
              </a:ext>
            </a:extLst>
          </p:cNvPr>
          <p:cNvSpPr txBox="1"/>
          <p:nvPr/>
        </p:nvSpPr>
        <p:spPr>
          <a:xfrm>
            <a:off x="8881669" y="3685844"/>
            <a:ext cx="289560" cy="307777"/>
          </a:xfrm>
          <a:prstGeom prst="rect">
            <a:avLst/>
          </a:prstGeom>
          <a:noFill/>
        </p:spPr>
        <p:txBody>
          <a:bodyPr wrap="square" rtlCol="0">
            <a:spAutoFit/>
          </a:bodyPr>
          <a:lstStyle/>
          <a:p>
            <a:r>
              <a:rPr lang="en-GB" sz="1400" dirty="0">
                <a:solidFill>
                  <a:schemeClr val="bg1"/>
                </a:solidFill>
              </a:rPr>
              <a:t>4</a:t>
            </a:r>
          </a:p>
        </p:txBody>
      </p:sp>
      <p:grpSp>
        <p:nvGrpSpPr>
          <p:cNvPr id="8" name="Group 7">
            <a:extLst>
              <a:ext uri="{FF2B5EF4-FFF2-40B4-BE49-F238E27FC236}">
                <a16:creationId xmlns:a16="http://schemas.microsoft.com/office/drawing/2014/main" id="{E1A87844-56E9-4F79-8DD3-8BF7F6614E2C}"/>
              </a:ext>
            </a:extLst>
          </p:cNvPr>
          <p:cNvGrpSpPr/>
          <p:nvPr/>
        </p:nvGrpSpPr>
        <p:grpSpPr>
          <a:xfrm>
            <a:off x="613738" y="2364928"/>
            <a:ext cx="4206239" cy="4388160"/>
            <a:chOff x="7130436" y="1579917"/>
            <a:chExt cx="6553226" cy="6190484"/>
          </a:xfrm>
        </p:grpSpPr>
        <p:graphicFrame>
          <p:nvGraphicFramePr>
            <p:cNvPr id="9" name="Group 55">
              <a:extLst>
                <a:ext uri="{FF2B5EF4-FFF2-40B4-BE49-F238E27FC236}">
                  <a16:creationId xmlns:a16="http://schemas.microsoft.com/office/drawing/2014/main" id="{1040BC52-DBF5-4C08-B3F1-11D7276E785E}"/>
                </a:ext>
              </a:extLst>
            </p:cNvPr>
            <p:cNvGraphicFramePr>
              <a:graphicFrameLocks/>
            </p:cNvGraphicFramePr>
            <p:nvPr>
              <p:extLst>
                <p:ext uri="{D42A27DB-BD31-4B8C-83A1-F6EECF244321}">
                  <p14:modId xmlns:p14="http://schemas.microsoft.com/office/powerpoint/2010/main" val="2531952487"/>
                </p:ext>
              </p:extLst>
            </p:nvPr>
          </p:nvGraphicFramePr>
          <p:xfrm>
            <a:off x="7130436" y="1821473"/>
            <a:ext cx="6553226" cy="5948928"/>
          </p:xfrm>
          <a:graphic>
            <a:graphicData uri="http://schemas.openxmlformats.org/drawingml/2006/table">
              <a:tbl>
                <a:tblPr/>
                <a:tblGrid>
                  <a:gridCol w="317458">
                    <a:extLst>
                      <a:ext uri="{9D8B030D-6E8A-4147-A177-3AD203B41FA5}">
                        <a16:colId xmlns:a16="http://schemas.microsoft.com/office/drawing/2014/main" val="20000"/>
                      </a:ext>
                    </a:extLst>
                  </a:gridCol>
                  <a:gridCol w="1791238">
                    <a:extLst>
                      <a:ext uri="{9D8B030D-6E8A-4147-A177-3AD203B41FA5}">
                        <a16:colId xmlns:a16="http://schemas.microsoft.com/office/drawing/2014/main" val="20001"/>
                      </a:ext>
                    </a:extLst>
                  </a:gridCol>
                  <a:gridCol w="1792510">
                    <a:extLst>
                      <a:ext uri="{9D8B030D-6E8A-4147-A177-3AD203B41FA5}">
                        <a16:colId xmlns:a16="http://schemas.microsoft.com/office/drawing/2014/main" val="20002"/>
                      </a:ext>
                    </a:extLst>
                  </a:gridCol>
                  <a:gridCol w="305033">
                    <a:extLst>
                      <a:ext uri="{9D8B030D-6E8A-4147-A177-3AD203B41FA5}">
                        <a16:colId xmlns:a16="http://schemas.microsoft.com/office/drawing/2014/main" val="20003"/>
                      </a:ext>
                    </a:extLst>
                  </a:gridCol>
                </a:tblGrid>
                <a:tr h="421693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marL="91430" marR="91430" horzOverflow="overflow">
                      <a:lnL cap="flat">
                        <a:noFill/>
                      </a:lnL>
                      <a:lnR>
                        <a:noFill/>
                      </a:lnR>
                      <a:lnT cap="flat">
                        <a:noFill/>
                      </a:lnT>
                      <a:lnB cap="flat">
                        <a:noFill/>
                      </a:lnB>
                      <a:lnTlToBr>
                        <a:noFill/>
                      </a:lnTlToBr>
                      <a:lnBlToTr>
                        <a:noFill/>
                      </a:lnBlToTr>
                      <a:solidFill>
                        <a:srgbClr val="80808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rgbClr val="006600"/>
                          </a:solidFill>
                          <a:effectLst/>
                          <a:latin typeface="Arial" panose="020B0604020202020204" pitchFamily="34" charset="0"/>
                        </a:endParaRPr>
                      </a:p>
                    </a:txBody>
                    <a:tcPr marL="91430" marR="91430" horzOverflow="overflow">
                      <a:lnL>
                        <a:noFill/>
                      </a:lnL>
                      <a:lnR w="38100" cap="flat" cmpd="sng" algn="ctr">
                        <a:solidFill>
                          <a:schemeClr val="bg2"/>
                        </a:solidFill>
                        <a:prstDash val="lgDash"/>
                        <a:round/>
                        <a:headEnd type="none" w="med" len="med"/>
                        <a:tailEnd type="none" w="med" len="med"/>
                      </a:lnR>
                      <a:lnT cap="fla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marL="91430" marR="91430" horzOverflow="overflow">
                      <a:lnL w="38100" cap="flat" cmpd="sng" algn="ctr">
                        <a:solidFill>
                          <a:schemeClr val="bg2"/>
                        </a:solidFill>
                        <a:prstDash val="lgDash"/>
                        <a:round/>
                        <a:headEnd type="none" w="med" len="med"/>
                        <a:tailEnd type="none" w="med" len="med"/>
                      </a:lnL>
                      <a:lnR>
                        <a:noFill/>
                      </a:lnR>
                      <a:lnT cap="fla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marL="91430" marR="91430" horzOverflow="overflow">
                      <a:lnL>
                        <a:noFill/>
                      </a:lnL>
                      <a:lnR cap="flat">
                        <a:noFill/>
                      </a:lnR>
                      <a:lnT cap="flat">
                        <a:noFill/>
                      </a:lnT>
                      <a:lnB cap="flat">
                        <a:noFill/>
                      </a:lnB>
                      <a:lnTlToBr>
                        <a:noFill/>
                      </a:lnTlToBr>
                      <a:lnBlToTr>
                        <a:noFill/>
                      </a:lnBlToTr>
                      <a:solidFill>
                        <a:srgbClr val="808080"/>
                      </a:solidFill>
                    </a:tcPr>
                  </a:tc>
                  <a:extLst>
                    <a:ext uri="{0D108BD9-81ED-4DB2-BD59-A6C34878D82A}">
                      <a16:rowId xmlns:a16="http://schemas.microsoft.com/office/drawing/2014/main" val="10000"/>
                    </a:ext>
                  </a:extLst>
                </a:tr>
              </a:tbl>
            </a:graphicData>
          </a:graphic>
        </p:graphicFrame>
        <p:grpSp>
          <p:nvGrpSpPr>
            <p:cNvPr id="10" name="Group 74">
              <a:extLst>
                <a:ext uri="{FF2B5EF4-FFF2-40B4-BE49-F238E27FC236}">
                  <a16:creationId xmlns:a16="http://schemas.microsoft.com/office/drawing/2014/main" id="{2F054918-EE59-462D-B3CF-341E534C089B}"/>
                </a:ext>
              </a:extLst>
            </p:cNvPr>
            <p:cNvGrpSpPr>
              <a:grpSpLocks/>
            </p:cNvGrpSpPr>
            <p:nvPr/>
          </p:nvGrpSpPr>
          <p:grpSpPr bwMode="auto">
            <a:xfrm>
              <a:off x="7722194" y="1579917"/>
              <a:ext cx="1511362" cy="4790916"/>
              <a:chOff x="2018" y="890"/>
              <a:chExt cx="650" cy="2631"/>
            </a:xfrm>
          </p:grpSpPr>
          <p:pic>
            <p:nvPicPr>
              <p:cNvPr id="11" name="Picture 56">
                <a:extLst>
                  <a:ext uri="{FF2B5EF4-FFF2-40B4-BE49-F238E27FC236}">
                    <a16:creationId xmlns:a16="http://schemas.microsoft.com/office/drawing/2014/main" id="{3E3C2C8F-A8D6-4912-8C4C-5FDCB7618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58" y="1504"/>
                <a:ext cx="545"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57">
                <a:extLst>
                  <a:ext uri="{FF2B5EF4-FFF2-40B4-BE49-F238E27FC236}">
                    <a16:creationId xmlns:a16="http://schemas.microsoft.com/office/drawing/2014/main" id="{2501CA81-3D61-498E-A5C6-11902BB5BBE1}"/>
                  </a:ext>
                </a:extLst>
              </p:cNvPr>
              <p:cNvSpPr txBox="1">
                <a:spLocks noChangeArrowheads="1"/>
              </p:cNvSpPr>
              <p:nvPr/>
            </p:nvSpPr>
            <p:spPr bwMode="auto">
              <a:xfrm>
                <a:off x="2336" y="2251"/>
                <a:ext cx="227" cy="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b="1">
                    <a:solidFill>
                      <a:srgbClr val="FF3300"/>
                    </a:solidFill>
                  </a:rPr>
                  <a:t>3</a:t>
                </a:r>
              </a:p>
              <a:p>
                <a:pPr eaLnBrk="1" hangingPunct="1">
                  <a:spcBef>
                    <a:spcPct val="50000"/>
                  </a:spcBef>
                </a:pPr>
                <a:endParaRPr lang="en-GB" altLang="en-US" sz="1200" b="1">
                  <a:solidFill>
                    <a:srgbClr val="FF3300"/>
                  </a:solidFill>
                </a:endParaRPr>
              </a:p>
              <a:p>
                <a:pPr eaLnBrk="1" hangingPunct="1">
                  <a:spcBef>
                    <a:spcPct val="50000"/>
                  </a:spcBef>
                </a:pPr>
                <a:r>
                  <a:rPr lang="en-GB" altLang="en-US" b="1">
                    <a:solidFill>
                      <a:srgbClr val="FF3300"/>
                    </a:solidFill>
                  </a:rPr>
                  <a:t>2</a:t>
                </a:r>
              </a:p>
              <a:p>
                <a:pPr eaLnBrk="1" hangingPunct="1">
                  <a:spcBef>
                    <a:spcPct val="50000"/>
                  </a:spcBef>
                </a:pPr>
                <a:endParaRPr lang="en-GB" altLang="en-US" sz="1200" b="1">
                  <a:solidFill>
                    <a:srgbClr val="FF3300"/>
                  </a:solidFill>
                </a:endParaRPr>
              </a:p>
              <a:p>
                <a:pPr eaLnBrk="1" hangingPunct="1">
                  <a:spcBef>
                    <a:spcPct val="50000"/>
                  </a:spcBef>
                </a:pPr>
                <a:r>
                  <a:rPr lang="en-GB" altLang="en-US" b="1">
                    <a:solidFill>
                      <a:srgbClr val="FF3300"/>
                    </a:solidFill>
                  </a:rPr>
                  <a:t>1</a:t>
                </a:r>
              </a:p>
            </p:txBody>
          </p:sp>
          <p:sp>
            <p:nvSpPr>
              <p:cNvPr id="13" name="Text Box 58">
                <a:extLst>
                  <a:ext uri="{FF2B5EF4-FFF2-40B4-BE49-F238E27FC236}">
                    <a16:creationId xmlns:a16="http://schemas.microsoft.com/office/drawing/2014/main" id="{2337C119-BA25-454E-8C1A-E41B58537881}"/>
                  </a:ext>
                </a:extLst>
              </p:cNvPr>
              <p:cNvSpPr txBox="1">
                <a:spLocks noChangeArrowheads="1"/>
              </p:cNvSpPr>
              <p:nvPr/>
            </p:nvSpPr>
            <p:spPr bwMode="auto">
              <a:xfrm>
                <a:off x="2472" y="1797"/>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b="1">
                    <a:solidFill>
                      <a:srgbClr val="FF3300"/>
                    </a:solidFill>
                  </a:rPr>
                  <a:t>4</a:t>
                </a:r>
              </a:p>
            </p:txBody>
          </p:sp>
          <p:sp>
            <p:nvSpPr>
              <p:cNvPr id="14" name="Rectangle 63">
                <a:extLst>
                  <a:ext uri="{FF2B5EF4-FFF2-40B4-BE49-F238E27FC236}">
                    <a16:creationId xmlns:a16="http://schemas.microsoft.com/office/drawing/2014/main" id="{E3AEDA7F-07F2-42F9-B149-530EA644FA09}"/>
                  </a:ext>
                </a:extLst>
              </p:cNvPr>
              <p:cNvSpPr>
                <a:spLocks noChangeArrowheads="1"/>
              </p:cNvSpPr>
              <p:nvPr/>
            </p:nvSpPr>
            <p:spPr bwMode="auto">
              <a:xfrm rot="14057464" flipV="1">
                <a:off x="2199" y="1208"/>
                <a:ext cx="227" cy="45"/>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 name="Rectangle 64">
                <a:extLst>
                  <a:ext uri="{FF2B5EF4-FFF2-40B4-BE49-F238E27FC236}">
                    <a16:creationId xmlns:a16="http://schemas.microsoft.com/office/drawing/2014/main" id="{2E019C15-4E2F-4626-A6BB-61FDF17C4198}"/>
                  </a:ext>
                </a:extLst>
              </p:cNvPr>
              <p:cNvSpPr>
                <a:spLocks noChangeArrowheads="1"/>
              </p:cNvSpPr>
              <p:nvPr/>
            </p:nvSpPr>
            <p:spPr bwMode="auto">
              <a:xfrm>
                <a:off x="2064" y="2931"/>
                <a:ext cx="45" cy="227"/>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 name="Rectangle 65">
                <a:extLst>
                  <a:ext uri="{FF2B5EF4-FFF2-40B4-BE49-F238E27FC236}">
                    <a16:creationId xmlns:a16="http://schemas.microsoft.com/office/drawing/2014/main" id="{F7368000-92A3-4677-BED9-AC1F660144DB}"/>
                  </a:ext>
                </a:extLst>
              </p:cNvPr>
              <p:cNvSpPr>
                <a:spLocks noChangeArrowheads="1"/>
              </p:cNvSpPr>
              <p:nvPr/>
            </p:nvSpPr>
            <p:spPr bwMode="auto">
              <a:xfrm>
                <a:off x="2064" y="2160"/>
                <a:ext cx="45" cy="227"/>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 name="Rectangle 66">
                <a:extLst>
                  <a:ext uri="{FF2B5EF4-FFF2-40B4-BE49-F238E27FC236}">
                    <a16:creationId xmlns:a16="http://schemas.microsoft.com/office/drawing/2014/main" id="{6BCC3AE4-4B9B-49FB-ACC1-2745FC048CC1}"/>
                  </a:ext>
                </a:extLst>
              </p:cNvPr>
              <p:cNvSpPr>
                <a:spLocks noChangeArrowheads="1"/>
              </p:cNvSpPr>
              <p:nvPr/>
            </p:nvSpPr>
            <p:spPr bwMode="auto">
              <a:xfrm>
                <a:off x="2064" y="2523"/>
                <a:ext cx="45" cy="227"/>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8" name="Rectangle 69">
                <a:extLst>
                  <a:ext uri="{FF2B5EF4-FFF2-40B4-BE49-F238E27FC236}">
                    <a16:creationId xmlns:a16="http://schemas.microsoft.com/office/drawing/2014/main" id="{40EEBE11-248C-424D-94B5-3EB06216C651}"/>
                  </a:ext>
                </a:extLst>
              </p:cNvPr>
              <p:cNvSpPr>
                <a:spLocks noChangeArrowheads="1"/>
              </p:cNvSpPr>
              <p:nvPr/>
            </p:nvSpPr>
            <p:spPr bwMode="auto">
              <a:xfrm rot="16197828" flipV="1">
                <a:off x="2335" y="1571"/>
                <a:ext cx="227" cy="45"/>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 name="Rectangle 70">
                <a:extLst>
                  <a:ext uri="{FF2B5EF4-FFF2-40B4-BE49-F238E27FC236}">
                    <a16:creationId xmlns:a16="http://schemas.microsoft.com/office/drawing/2014/main" id="{B5F07F92-04EA-46B2-85BB-0051D740BE17}"/>
                  </a:ext>
                </a:extLst>
              </p:cNvPr>
              <p:cNvSpPr>
                <a:spLocks noChangeArrowheads="1"/>
              </p:cNvSpPr>
              <p:nvPr/>
            </p:nvSpPr>
            <p:spPr bwMode="auto">
              <a:xfrm rot="18191933" flipV="1">
                <a:off x="2199" y="2024"/>
                <a:ext cx="227" cy="45"/>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 name="Rectangle 72">
                <a:extLst>
                  <a:ext uri="{FF2B5EF4-FFF2-40B4-BE49-F238E27FC236}">
                    <a16:creationId xmlns:a16="http://schemas.microsoft.com/office/drawing/2014/main" id="{A81D0400-0826-48D6-9C95-2B35AC246E71}"/>
                  </a:ext>
                </a:extLst>
              </p:cNvPr>
              <p:cNvSpPr>
                <a:spLocks noChangeArrowheads="1"/>
              </p:cNvSpPr>
              <p:nvPr/>
            </p:nvSpPr>
            <p:spPr bwMode="auto">
              <a:xfrm>
                <a:off x="2064" y="890"/>
                <a:ext cx="45" cy="227"/>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Rectangle 73">
                <a:extLst>
                  <a:ext uri="{FF2B5EF4-FFF2-40B4-BE49-F238E27FC236}">
                    <a16:creationId xmlns:a16="http://schemas.microsoft.com/office/drawing/2014/main" id="{90604295-A694-402C-81A1-B8DEF80F3E2A}"/>
                  </a:ext>
                </a:extLst>
              </p:cNvPr>
              <p:cNvSpPr>
                <a:spLocks noChangeArrowheads="1"/>
              </p:cNvSpPr>
              <p:nvPr/>
            </p:nvSpPr>
            <p:spPr bwMode="auto">
              <a:xfrm>
                <a:off x="2064" y="3294"/>
                <a:ext cx="45" cy="227"/>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sp>
        <p:nvSpPr>
          <p:cNvPr id="22" name="TextBox 21">
            <a:extLst>
              <a:ext uri="{FF2B5EF4-FFF2-40B4-BE49-F238E27FC236}">
                <a16:creationId xmlns:a16="http://schemas.microsoft.com/office/drawing/2014/main" id="{46689FFD-959B-483D-8DAB-0F53AF66CA02}"/>
              </a:ext>
            </a:extLst>
          </p:cNvPr>
          <p:cNvSpPr txBox="1"/>
          <p:nvPr/>
        </p:nvSpPr>
        <p:spPr>
          <a:xfrm>
            <a:off x="247879" y="1506037"/>
            <a:ext cx="4840341" cy="400110"/>
          </a:xfrm>
          <a:prstGeom prst="rect">
            <a:avLst/>
          </a:prstGeom>
          <a:noFill/>
        </p:spPr>
        <p:txBody>
          <a:bodyPr wrap="square" rtlCol="0">
            <a:spAutoFit/>
          </a:bodyPr>
          <a:lstStyle/>
          <a:p>
            <a:r>
              <a:rPr lang="en-GB" altLang="en-US" sz="2000" b="1" dirty="0">
                <a:solidFill>
                  <a:srgbClr val="FF0000"/>
                </a:solidFill>
                <a:latin typeface="Lato" panose="020F0502020204030203" pitchFamily="34" charset="0"/>
                <a:ea typeface="Lato" panose="020F0502020204030203" pitchFamily="34" charset="0"/>
                <a:cs typeface="Lato" panose="020F0502020204030203" pitchFamily="34" charset="0"/>
              </a:rPr>
              <a:t>Passing a parked car or other hazard</a:t>
            </a:r>
            <a:endParaRPr lang="en-GB" sz="2000" b="1" dirty="0">
              <a:solidFill>
                <a:srgbClr val="FF0000"/>
              </a:solidFill>
            </a:endParaRPr>
          </a:p>
        </p:txBody>
      </p:sp>
      <p:pic>
        <p:nvPicPr>
          <p:cNvPr id="23" name="Picture 7">
            <a:extLst>
              <a:ext uri="{FF2B5EF4-FFF2-40B4-BE49-F238E27FC236}">
                <a16:creationId xmlns:a16="http://schemas.microsoft.com/office/drawing/2014/main" id="{0EA042CD-AE0B-4560-9BA4-173C90D99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324" y="2124474"/>
            <a:ext cx="4032250"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a:extLst>
              <a:ext uri="{FF2B5EF4-FFF2-40B4-BE49-F238E27FC236}">
                <a16:creationId xmlns:a16="http://schemas.microsoft.com/office/drawing/2014/main" id="{39F06B6C-D279-442D-9EBB-5890E129535D}"/>
              </a:ext>
            </a:extLst>
          </p:cNvPr>
          <p:cNvSpPr txBox="1"/>
          <p:nvPr/>
        </p:nvSpPr>
        <p:spPr>
          <a:xfrm>
            <a:off x="6277342" y="1547290"/>
            <a:ext cx="4840341" cy="400110"/>
          </a:xfrm>
          <a:prstGeom prst="rect">
            <a:avLst/>
          </a:prstGeom>
          <a:noFill/>
        </p:spPr>
        <p:txBody>
          <a:bodyPr wrap="square" rtlCol="0">
            <a:spAutoFit/>
          </a:bodyPr>
          <a:lstStyle/>
          <a:p>
            <a:r>
              <a:rPr lang="en-GB" altLang="en-US" sz="2000" b="1" dirty="0">
                <a:solidFill>
                  <a:srgbClr val="FF0000"/>
                </a:solidFill>
                <a:latin typeface="Lato" panose="020F0502020204030203" pitchFamily="34" charset="0"/>
                <a:ea typeface="Lato" panose="020F0502020204030203" pitchFamily="34" charset="0"/>
                <a:cs typeface="Lato" panose="020F0502020204030203" pitchFamily="34" charset="0"/>
              </a:rPr>
              <a:t>Turn left major to minor road</a:t>
            </a:r>
            <a:endParaRPr lang="en-GB" sz="2000" b="1" dirty="0">
              <a:solidFill>
                <a:srgbClr val="FF0000"/>
              </a:solidFill>
            </a:endParaRPr>
          </a:p>
        </p:txBody>
      </p:sp>
      <p:pic>
        <p:nvPicPr>
          <p:cNvPr id="2" name="Picture 1">
            <a:extLst>
              <a:ext uri="{FF2B5EF4-FFF2-40B4-BE49-F238E27FC236}">
                <a16:creationId xmlns:a16="http://schemas.microsoft.com/office/drawing/2014/main" id="{B64DC8C2-5749-42AA-82D1-11BDCB8A0326}"/>
              </a:ext>
            </a:extLst>
          </p:cNvPr>
          <p:cNvPicPr>
            <a:picLocks noChangeAspect="1"/>
          </p:cNvPicPr>
          <p:nvPr/>
        </p:nvPicPr>
        <p:blipFill>
          <a:blip r:embed="rId5"/>
          <a:stretch>
            <a:fillRect/>
          </a:stretch>
        </p:blipFill>
        <p:spPr>
          <a:xfrm>
            <a:off x="9035548" y="3244161"/>
            <a:ext cx="402371" cy="49381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a:extLst>
              <a:ext uri="{FF2B5EF4-FFF2-40B4-BE49-F238E27FC236}">
                <a16:creationId xmlns:a16="http://schemas.microsoft.com/office/drawing/2014/main" id="{6ED3BB37-AFD7-4793-A214-98A298988E6A}"/>
              </a:ext>
            </a:extLst>
          </p:cNvPr>
          <p:cNvSpPr>
            <a:spLocks noGrp="1" noChangeArrowheads="1"/>
          </p:cNvSpPr>
          <p:nvPr>
            <p:ph type="title"/>
          </p:nvPr>
        </p:nvSpPr>
        <p:spPr>
          <a:xfrm>
            <a:off x="1158607" y="-38432"/>
            <a:ext cx="10237471" cy="1296988"/>
          </a:xfrm>
        </p:spPr>
        <p:txBody>
          <a:bodyPr>
            <a:normAutofit/>
          </a:bodyPr>
          <a:lstStyle/>
          <a:p>
            <a:pPr eaLnBrk="1" hangingPunct="1">
              <a:defRPr/>
            </a:pPr>
            <a:r>
              <a:rPr lang="en-GB" altLang="en-US" dirty="0">
                <a:latin typeface="Lato" panose="020F0502020204030203" pitchFamily="34" charset="0"/>
                <a:ea typeface="Lato" panose="020F0502020204030203" pitchFamily="34" charset="0"/>
                <a:cs typeface="Lato" panose="020F0502020204030203" pitchFamily="34" charset="0"/>
              </a:rPr>
              <a:t>Manoeuvres</a:t>
            </a:r>
          </a:p>
        </p:txBody>
      </p:sp>
      <p:sp>
        <p:nvSpPr>
          <p:cNvPr id="3" name="TextBox 2">
            <a:extLst>
              <a:ext uri="{FF2B5EF4-FFF2-40B4-BE49-F238E27FC236}">
                <a16:creationId xmlns:a16="http://schemas.microsoft.com/office/drawing/2014/main" id="{E68B8809-FD44-471B-9BE6-2DD7AC23EB49}"/>
              </a:ext>
            </a:extLst>
          </p:cNvPr>
          <p:cNvSpPr txBox="1"/>
          <p:nvPr/>
        </p:nvSpPr>
        <p:spPr>
          <a:xfrm>
            <a:off x="8881669" y="3685844"/>
            <a:ext cx="289560" cy="307777"/>
          </a:xfrm>
          <a:prstGeom prst="rect">
            <a:avLst/>
          </a:prstGeom>
          <a:noFill/>
        </p:spPr>
        <p:txBody>
          <a:bodyPr wrap="square" rtlCol="0">
            <a:spAutoFit/>
          </a:bodyPr>
          <a:lstStyle/>
          <a:p>
            <a:r>
              <a:rPr lang="en-GB" sz="1400" dirty="0">
                <a:solidFill>
                  <a:schemeClr val="bg1"/>
                </a:solidFill>
              </a:rPr>
              <a:t>4</a:t>
            </a:r>
          </a:p>
        </p:txBody>
      </p:sp>
      <p:sp>
        <p:nvSpPr>
          <p:cNvPr id="22" name="TextBox 21">
            <a:extLst>
              <a:ext uri="{FF2B5EF4-FFF2-40B4-BE49-F238E27FC236}">
                <a16:creationId xmlns:a16="http://schemas.microsoft.com/office/drawing/2014/main" id="{46689FFD-959B-483D-8DAB-0F53AF66CA02}"/>
              </a:ext>
            </a:extLst>
          </p:cNvPr>
          <p:cNvSpPr txBox="1"/>
          <p:nvPr/>
        </p:nvSpPr>
        <p:spPr>
          <a:xfrm>
            <a:off x="247879" y="1506037"/>
            <a:ext cx="4840341" cy="400110"/>
          </a:xfrm>
          <a:prstGeom prst="rect">
            <a:avLst/>
          </a:prstGeom>
          <a:noFill/>
        </p:spPr>
        <p:txBody>
          <a:bodyPr wrap="square" rtlCol="0">
            <a:spAutoFit/>
          </a:bodyPr>
          <a:lstStyle/>
          <a:p>
            <a:r>
              <a:rPr lang="en-GB" altLang="en-US" sz="2000" b="1" dirty="0">
                <a:solidFill>
                  <a:srgbClr val="FF0000"/>
                </a:solidFill>
                <a:latin typeface="Lato" panose="020F0502020204030203" pitchFamily="34" charset="0"/>
                <a:ea typeface="Lato" panose="020F0502020204030203" pitchFamily="34" charset="0"/>
                <a:cs typeface="Lato" panose="020F0502020204030203" pitchFamily="34" charset="0"/>
              </a:rPr>
              <a:t>Flared junction</a:t>
            </a:r>
            <a:endParaRPr lang="en-GB" sz="2000" b="1" dirty="0">
              <a:solidFill>
                <a:srgbClr val="FF0000"/>
              </a:solidFill>
            </a:endParaRPr>
          </a:p>
        </p:txBody>
      </p:sp>
      <p:sp>
        <p:nvSpPr>
          <p:cNvPr id="24" name="TextBox 23">
            <a:extLst>
              <a:ext uri="{FF2B5EF4-FFF2-40B4-BE49-F238E27FC236}">
                <a16:creationId xmlns:a16="http://schemas.microsoft.com/office/drawing/2014/main" id="{39F06B6C-D279-442D-9EBB-5890E129535D}"/>
              </a:ext>
            </a:extLst>
          </p:cNvPr>
          <p:cNvSpPr txBox="1"/>
          <p:nvPr/>
        </p:nvSpPr>
        <p:spPr>
          <a:xfrm>
            <a:off x="6277342" y="1547290"/>
            <a:ext cx="4840341" cy="400110"/>
          </a:xfrm>
          <a:prstGeom prst="rect">
            <a:avLst/>
          </a:prstGeom>
          <a:noFill/>
        </p:spPr>
        <p:txBody>
          <a:bodyPr wrap="square" rtlCol="0">
            <a:spAutoFit/>
          </a:bodyPr>
          <a:lstStyle/>
          <a:p>
            <a:r>
              <a:rPr lang="en-GB" altLang="en-US" sz="2000" b="1" dirty="0">
                <a:solidFill>
                  <a:srgbClr val="FF0000"/>
                </a:solidFill>
                <a:latin typeface="Lato" panose="020F0502020204030203" pitchFamily="34" charset="0"/>
                <a:ea typeface="Lato" panose="020F0502020204030203" pitchFamily="34" charset="0"/>
                <a:cs typeface="Lato" panose="020F0502020204030203" pitchFamily="34" charset="0"/>
              </a:rPr>
              <a:t>Crossroads</a:t>
            </a:r>
            <a:endParaRPr lang="en-GB" sz="2000" b="1" dirty="0">
              <a:solidFill>
                <a:srgbClr val="FF0000"/>
              </a:solidFill>
            </a:endParaRPr>
          </a:p>
        </p:txBody>
      </p:sp>
      <p:pic>
        <p:nvPicPr>
          <p:cNvPr id="25" name="Picture 7">
            <a:extLst>
              <a:ext uri="{FF2B5EF4-FFF2-40B4-BE49-F238E27FC236}">
                <a16:creationId xmlns:a16="http://schemas.microsoft.com/office/drawing/2014/main" id="{B3E5C58F-142B-4A4C-8933-CB846F4DE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82" y="2258133"/>
            <a:ext cx="5259378" cy="418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a:extLst>
              <a:ext uri="{FF2B5EF4-FFF2-40B4-BE49-F238E27FC236}">
                <a16:creationId xmlns:a16="http://schemas.microsoft.com/office/drawing/2014/main" id="{EC2130CE-59BE-41DE-BF4B-9550B8812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220" y="1947400"/>
            <a:ext cx="6375694" cy="4624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a:extLst>
              <a:ext uri="{FF2B5EF4-FFF2-40B4-BE49-F238E27FC236}">
                <a16:creationId xmlns:a16="http://schemas.microsoft.com/office/drawing/2014/main" id="{60F75577-DD62-4E2D-AD5B-034223EB8462}"/>
              </a:ext>
            </a:extLst>
          </p:cNvPr>
          <p:cNvSpPr/>
          <p:nvPr/>
        </p:nvSpPr>
        <p:spPr>
          <a:xfrm>
            <a:off x="2495816" y="4104938"/>
            <a:ext cx="344466" cy="24566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4</a:t>
            </a:r>
          </a:p>
        </p:txBody>
      </p:sp>
      <p:sp>
        <p:nvSpPr>
          <p:cNvPr id="9" name="Oval 8">
            <a:extLst>
              <a:ext uri="{FF2B5EF4-FFF2-40B4-BE49-F238E27FC236}">
                <a16:creationId xmlns:a16="http://schemas.microsoft.com/office/drawing/2014/main" id="{8978BF0F-2AC4-46FB-B3B6-0CCF0F04FB36}"/>
              </a:ext>
            </a:extLst>
          </p:cNvPr>
          <p:cNvSpPr/>
          <p:nvPr/>
        </p:nvSpPr>
        <p:spPr>
          <a:xfrm>
            <a:off x="7726165" y="4490112"/>
            <a:ext cx="344466" cy="24566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4</a:t>
            </a:r>
          </a:p>
        </p:txBody>
      </p:sp>
    </p:spTree>
    <p:extLst>
      <p:ext uri="{BB962C8B-B14F-4D97-AF65-F5344CB8AC3E}">
        <p14:creationId xmlns:p14="http://schemas.microsoft.com/office/powerpoint/2010/main" val="486401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a:extLst>
              <a:ext uri="{FF2B5EF4-FFF2-40B4-BE49-F238E27FC236}">
                <a16:creationId xmlns:a16="http://schemas.microsoft.com/office/drawing/2014/main" id="{6ED3BB37-AFD7-4793-A214-98A298988E6A}"/>
              </a:ext>
            </a:extLst>
          </p:cNvPr>
          <p:cNvSpPr>
            <a:spLocks noGrp="1" noChangeArrowheads="1"/>
          </p:cNvSpPr>
          <p:nvPr>
            <p:ph type="title"/>
          </p:nvPr>
        </p:nvSpPr>
        <p:spPr>
          <a:xfrm>
            <a:off x="1158607" y="-38432"/>
            <a:ext cx="10237471" cy="1296988"/>
          </a:xfrm>
        </p:spPr>
        <p:txBody>
          <a:bodyPr>
            <a:normAutofit/>
          </a:bodyPr>
          <a:lstStyle/>
          <a:p>
            <a:pPr eaLnBrk="1" hangingPunct="1">
              <a:defRPr/>
            </a:pPr>
            <a:r>
              <a:rPr lang="en-GB" altLang="en-US" dirty="0">
                <a:latin typeface="Lato" panose="020F0502020204030203" pitchFamily="34" charset="0"/>
                <a:ea typeface="Lato" panose="020F0502020204030203" pitchFamily="34" charset="0"/>
                <a:cs typeface="Lato" panose="020F0502020204030203" pitchFamily="34" charset="0"/>
              </a:rPr>
              <a:t>Manoeuvres</a:t>
            </a:r>
          </a:p>
        </p:txBody>
      </p:sp>
      <p:sp>
        <p:nvSpPr>
          <p:cNvPr id="3" name="TextBox 2">
            <a:extLst>
              <a:ext uri="{FF2B5EF4-FFF2-40B4-BE49-F238E27FC236}">
                <a16:creationId xmlns:a16="http://schemas.microsoft.com/office/drawing/2014/main" id="{E68B8809-FD44-471B-9BE6-2DD7AC23EB49}"/>
              </a:ext>
            </a:extLst>
          </p:cNvPr>
          <p:cNvSpPr txBox="1"/>
          <p:nvPr/>
        </p:nvSpPr>
        <p:spPr>
          <a:xfrm>
            <a:off x="8881669" y="3685844"/>
            <a:ext cx="289560" cy="307777"/>
          </a:xfrm>
          <a:prstGeom prst="rect">
            <a:avLst/>
          </a:prstGeom>
          <a:noFill/>
        </p:spPr>
        <p:txBody>
          <a:bodyPr wrap="square" rtlCol="0">
            <a:spAutoFit/>
          </a:bodyPr>
          <a:lstStyle/>
          <a:p>
            <a:r>
              <a:rPr lang="en-GB" sz="1400" dirty="0">
                <a:solidFill>
                  <a:schemeClr val="bg1"/>
                </a:solidFill>
              </a:rPr>
              <a:t>4</a:t>
            </a:r>
          </a:p>
        </p:txBody>
      </p:sp>
      <p:sp>
        <p:nvSpPr>
          <p:cNvPr id="22" name="TextBox 21">
            <a:extLst>
              <a:ext uri="{FF2B5EF4-FFF2-40B4-BE49-F238E27FC236}">
                <a16:creationId xmlns:a16="http://schemas.microsoft.com/office/drawing/2014/main" id="{46689FFD-959B-483D-8DAB-0F53AF66CA02}"/>
              </a:ext>
            </a:extLst>
          </p:cNvPr>
          <p:cNvSpPr txBox="1"/>
          <p:nvPr/>
        </p:nvSpPr>
        <p:spPr>
          <a:xfrm>
            <a:off x="247879" y="1506037"/>
            <a:ext cx="4840341" cy="400110"/>
          </a:xfrm>
          <a:prstGeom prst="rect">
            <a:avLst/>
          </a:prstGeom>
          <a:noFill/>
        </p:spPr>
        <p:txBody>
          <a:bodyPr wrap="square" rtlCol="0">
            <a:spAutoFit/>
          </a:bodyPr>
          <a:lstStyle/>
          <a:p>
            <a:r>
              <a:rPr lang="en-GB" altLang="en-US" sz="2000" b="1" dirty="0">
                <a:solidFill>
                  <a:srgbClr val="FF0000"/>
                </a:solidFill>
                <a:latin typeface="Lato" panose="020F0502020204030203" pitchFamily="34" charset="0"/>
                <a:ea typeface="Lato" panose="020F0502020204030203" pitchFamily="34" charset="0"/>
                <a:cs typeface="Lato" panose="020F0502020204030203" pitchFamily="34" charset="0"/>
              </a:rPr>
              <a:t>Blind bend</a:t>
            </a:r>
            <a:endParaRPr lang="en-GB" sz="2000" b="1" dirty="0">
              <a:solidFill>
                <a:srgbClr val="FF0000"/>
              </a:solidFill>
            </a:endParaRPr>
          </a:p>
        </p:txBody>
      </p:sp>
      <p:sp>
        <p:nvSpPr>
          <p:cNvPr id="24" name="TextBox 23">
            <a:extLst>
              <a:ext uri="{FF2B5EF4-FFF2-40B4-BE49-F238E27FC236}">
                <a16:creationId xmlns:a16="http://schemas.microsoft.com/office/drawing/2014/main" id="{39F06B6C-D279-442D-9EBB-5890E129535D}"/>
              </a:ext>
            </a:extLst>
          </p:cNvPr>
          <p:cNvSpPr txBox="1"/>
          <p:nvPr/>
        </p:nvSpPr>
        <p:spPr>
          <a:xfrm>
            <a:off x="6277342" y="1547290"/>
            <a:ext cx="4840341" cy="400110"/>
          </a:xfrm>
          <a:prstGeom prst="rect">
            <a:avLst/>
          </a:prstGeom>
          <a:noFill/>
        </p:spPr>
        <p:txBody>
          <a:bodyPr wrap="square" rtlCol="0">
            <a:spAutoFit/>
          </a:bodyPr>
          <a:lstStyle/>
          <a:p>
            <a:r>
              <a:rPr lang="en-GB" altLang="en-US" sz="2000" b="1" dirty="0">
                <a:solidFill>
                  <a:srgbClr val="FF0000"/>
                </a:solidFill>
                <a:latin typeface="Lato" panose="020F0502020204030203" pitchFamily="34" charset="0"/>
                <a:ea typeface="Lato" panose="020F0502020204030203" pitchFamily="34" charset="0"/>
                <a:cs typeface="Lato" panose="020F0502020204030203" pitchFamily="34" charset="0"/>
              </a:rPr>
              <a:t>Roundabout</a:t>
            </a:r>
            <a:endParaRPr lang="en-GB" sz="2000" b="1" dirty="0">
              <a:solidFill>
                <a:srgbClr val="FF0000"/>
              </a:solidFill>
            </a:endParaRPr>
          </a:p>
        </p:txBody>
      </p:sp>
      <p:pic>
        <p:nvPicPr>
          <p:cNvPr id="8" name="Picture 7">
            <a:extLst>
              <a:ext uri="{FF2B5EF4-FFF2-40B4-BE49-F238E27FC236}">
                <a16:creationId xmlns:a16="http://schemas.microsoft.com/office/drawing/2014/main" id="{AA434813-7808-4AE4-A3CE-871EDB12D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964" y="2497046"/>
            <a:ext cx="5027613" cy="356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a:extLst>
              <a:ext uri="{FF2B5EF4-FFF2-40B4-BE49-F238E27FC236}">
                <a16:creationId xmlns:a16="http://schemas.microsoft.com/office/drawing/2014/main" id="{5C9EEB06-BEA6-45E8-9876-F26B0D4018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342" y="2285031"/>
            <a:ext cx="4336130" cy="3524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a:extLst>
              <a:ext uri="{FF2B5EF4-FFF2-40B4-BE49-F238E27FC236}">
                <a16:creationId xmlns:a16="http://schemas.microsoft.com/office/drawing/2014/main" id="{CFF2EDAD-5F11-4C1B-BF89-1BCD2B46B475}"/>
              </a:ext>
            </a:extLst>
          </p:cNvPr>
          <p:cNvSpPr/>
          <p:nvPr/>
        </p:nvSpPr>
        <p:spPr>
          <a:xfrm>
            <a:off x="3932471" y="3802676"/>
            <a:ext cx="344466" cy="24566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4</a:t>
            </a:r>
          </a:p>
        </p:txBody>
      </p:sp>
    </p:spTree>
    <p:extLst>
      <p:ext uri="{BB962C8B-B14F-4D97-AF65-F5344CB8AC3E}">
        <p14:creationId xmlns:p14="http://schemas.microsoft.com/office/powerpoint/2010/main" val="3855469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9" name="Content Placeholder 1"/>
          <p:cNvSpPr txBox="1">
            <a:spLocks/>
          </p:cNvSpPr>
          <p:nvPr/>
        </p:nvSpPr>
        <p:spPr>
          <a:xfrm>
            <a:off x="1991544" y="3445470"/>
            <a:ext cx="8424936"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0" name="TextBox 9">
            <a:extLst>
              <a:ext uri="{FF2B5EF4-FFF2-40B4-BE49-F238E27FC236}">
                <a16:creationId xmlns:a16="http://schemas.microsoft.com/office/drawing/2014/main" id="{CC662C43-17FC-4D33-A950-70A69E1DB4F8}"/>
              </a:ext>
            </a:extLst>
          </p:cNvPr>
          <p:cNvSpPr txBox="1"/>
          <p:nvPr/>
        </p:nvSpPr>
        <p:spPr>
          <a:xfrm>
            <a:off x="226469" y="1297087"/>
            <a:ext cx="11536453" cy="601896"/>
          </a:xfrm>
          <a:prstGeom prst="rect">
            <a:avLst/>
          </a:prstGeom>
          <a:noFill/>
        </p:spPr>
        <p:txBody>
          <a:bodyPr wrap="square">
            <a:spAutoFit/>
          </a:bodyPr>
          <a:lstStyle/>
          <a:p>
            <a:pPr algn="ctr">
              <a:lnSpc>
                <a:spcPct val="134000"/>
              </a:lnSpc>
            </a:pPr>
            <a:r>
              <a:rPr lang="en-GB" sz="2800" b="1" dirty="0">
                <a:solidFill>
                  <a:srgbClr val="FF3300"/>
                </a:solidFill>
                <a:latin typeface="Lato" panose="020F0502020204030203"/>
                <a:ea typeface="Calibri" panose="020F0502020204030204" pitchFamily="34" charset="0"/>
                <a:cs typeface="Times New Roman" panose="02020603050405020304" pitchFamily="18" charset="0"/>
              </a:rPr>
              <a:t>Recognise  the need for different coaching styles</a:t>
            </a:r>
          </a:p>
        </p:txBody>
      </p:sp>
      <p:sp>
        <p:nvSpPr>
          <p:cNvPr id="12" name="TextBox 11">
            <a:extLst>
              <a:ext uri="{FF2B5EF4-FFF2-40B4-BE49-F238E27FC236}">
                <a16:creationId xmlns:a16="http://schemas.microsoft.com/office/drawing/2014/main" id="{61AC76B0-0114-4416-AB9F-00F0145DDAD7}"/>
              </a:ext>
            </a:extLst>
          </p:cNvPr>
          <p:cNvSpPr txBox="1"/>
          <p:nvPr/>
        </p:nvSpPr>
        <p:spPr>
          <a:xfrm>
            <a:off x="516279" y="1733357"/>
            <a:ext cx="11375466" cy="3885231"/>
          </a:xfrm>
          <a:prstGeom prst="rect">
            <a:avLst/>
          </a:prstGeom>
          <a:noFill/>
        </p:spPr>
        <p:txBody>
          <a:bodyPr wrap="square">
            <a:spAutoFit/>
          </a:bodyPr>
          <a:lstStyle/>
          <a:p>
            <a:pPr marL="285750" indent="-285750" fontAlgn="base">
              <a:lnSpc>
                <a:spcPct val="150000"/>
              </a:lnSpc>
              <a:buFont typeface="Arial" panose="020B0604020202020204" pitchFamily="34" charset="0"/>
              <a:buChar char="•"/>
            </a:pPr>
            <a:r>
              <a:rPr lang="en-GB" sz="2800" dirty="0">
                <a:solidFill>
                  <a:srgbClr val="363636"/>
                </a:solidFill>
                <a:effectLst/>
                <a:latin typeface="Lato" panose="020F0502020204030203"/>
                <a:ea typeface="Times New Roman" panose="02020603050405020304" pitchFamily="18" charset="0"/>
              </a:rPr>
              <a:t>Finding out your student’s preferred learning style will you cater to your student’s individual needs. </a:t>
            </a:r>
          </a:p>
          <a:p>
            <a:pPr marL="285750" indent="-285750" fontAlgn="base">
              <a:lnSpc>
                <a:spcPct val="150000"/>
              </a:lnSpc>
              <a:buFont typeface="Arial" panose="020B0604020202020204" pitchFamily="34" charset="0"/>
              <a:buChar char="•"/>
            </a:pPr>
            <a:r>
              <a:rPr lang="en-GB" sz="2800" dirty="0">
                <a:solidFill>
                  <a:srgbClr val="363636"/>
                </a:solidFill>
                <a:effectLst/>
                <a:latin typeface="Lato" panose="020F0502020204030203"/>
                <a:ea typeface="Times New Roman" panose="02020603050405020304" pitchFamily="18" charset="0"/>
              </a:rPr>
              <a:t>While it may seem extra work, you’re more likely to see results quicker and keep your riders engaged. </a:t>
            </a:r>
          </a:p>
          <a:p>
            <a:pPr fontAlgn="base">
              <a:lnSpc>
                <a:spcPct val="150000"/>
              </a:lnSpc>
            </a:pPr>
            <a:r>
              <a:rPr lang="en-GB" sz="2800" i="1" dirty="0">
                <a:solidFill>
                  <a:srgbClr val="002060"/>
                </a:solidFill>
                <a:latin typeface="Lato" panose="020F0502020204030203"/>
                <a:ea typeface="Times New Roman" panose="02020603050405020304" pitchFamily="18" charset="0"/>
              </a:rPr>
              <a:t>Visual learners		</a:t>
            </a:r>
            <a:r>
              <a:rPr lang="en-GB" sz="2800" i="1" dirty="0">
                <a:solidFill>
                  <a:srgbClr val="002060"/>
                </a:solidFill>
                <a:effectLst/>
                <a:latin typeface="Lato" panose="020F0502020204030203"/>
                <a:ea typeface="Calibri" panose="020F0502020204030204" pitchFamily="34" charset="0"/>
                <a:cs typeface="Times New Roman" panose="02020603050405020304" pitchFamily="18" charset="0"/>
              </a:rPr>
              <a:t> Kinaesthetic learners 		</a:t>
            </a:r>
            <a:r>
              <a:rPr lang="en-GB" sz="2800" i="1" dirty="0">
                <a:solidFill>
                  <a:srgbClr val="002060"/>
                </a:solidFill>
                <a:latin typeface="Lato" panose="020F0502020204030203"/>
                <a:ea typeface="Times New Roman" panose="02020603050405020304" pitchFamily="18" charset="0"/>
              </a:rPr>
              <a:t>Auditory learners</a:t>
            </a:r>
            <a:endParaRPr lang="en-GB" sz="2800" dirty="0">
              <a:solidFill>
                <a:srgbClr val="002060"/>
              </a:solidFill>
              <a:latin typeface="Times New Roman" panose="02020603050405020304" pitchFamily="18" charset="0"/>
              <a:ea typeface="Times New Roman" panose="02020603050405020304" pitchFamily="18" charset="0"/>
            </a:endParaRPr>
          </a:p>
          <a:p>
            <a:pPr marL="285750" indent="-285750" fontAlgn="base">
              <a:lnSpc>
                <a:spcPct val="150000"/>
              </a:lnSpc>
              <a:buFont typeface="Arial" panose="020B0604020202020204" pitchFamily="34" charset="0"/>
              <a:buChar char="•"/>
            </a:pPr>
            <a:endParaRPr lang="en-GB" sz="2800" i="1" dirty="0">
              <a:solidFill>
                <a:srgbClr val="363636"/>
              </a:solidFill>
              <a:latin typeface="Lato" panose="020F0502020204030203"/>
              <a:ea typeface="Times New Roman" panose="02020603050405020304" pitchFamily="18" charset="0"/>
            </a:endParaRPr>
          </a:p>
        </p:txBody>
      </p:sp>
      <p:sp>
        <p:nvSpPr>
          <p:cNvPr id="13" name="Title 4">
            <a:extLst>
              <a:ext uri="{FF2B5EF4-FFF2-40B4-BE49-F238E27FC236}">
                <a16:creationId xmlns:a16="http://schemas.microsoft.com/office/drawing/2014/main" id="{693D60E8-3C2D-4381-8D71-376A5FE887D5}"/>
              </a:ext>
            </a:extLst>
          </p:cNvPr>
          <p:cNvSpPr txBox="1">
            <a:spLocks/>
          </p:cNvSpPr>
          <p:nvPr/>
        </p:nvSpPr>
        <p:spPr>
          <a:xfrm>
            <a:off x="226470" y="3951"/>
            <a:ext cx="11536453" cy="11430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bg1"/>
                </a:solidFill>
                <a:latin typeface="Lato Heavy"/>
                <a:ea typeface="+mj-ea"/>
                <a:cs typeface="+mj-cs"/>
              </a:defRPr>
            </a:lvl1pPr>
          </a:lstStyle>
          <a:p>
            <a:pPr algn="ctr"/>
            <a:r>
              <a:rPr lang="en-GB" b="1">
                <a:latin typeface="Lato"/>
              </a:rPr>
              <a:t>Training Aim 1  -</a:t>
            </a:r>
            <a:r>
              <a:rPr lang="en-GB">
                <a:latin typeface="Lato"/>
              </a:rPr>
              <a:t>establish Riding and Road Safety knowledge of coach</a:t>
            </a:r>
            <a:endParaRPr lang="en-GB" dirty="0">
              <a:latin typeface="Lato"/>
            </a:endParaRPr>
          </a:p>
        </p:txBody>
      </p:sp>
      <p:pic>
        <p:nvPicPr>
          <p:cNvPr id="4" name="Picture 3">
            <a:extLst>
              <a:ext uri="{FF2B5EF4-FFF2-40B4-BE49-F238E27FC236}">
                <a16:creationId xmlns:a16="http://schemas.microsoft.com/office/drawing/2014/main" id="{43F7212B-18CE-4CA2-A785-A245BF1004D7}"/>
              </a:ext>
            </a:extLst>
          </p:cNvPr>
          <p:cNvPicPr>
            <a:picLocks noChangeAspect="1"/>
          </p:cNvPicPr>
          <p:nvPr/>
        </p:nvPicPr>
        <p:blipFill>
          <a:blip r:embed="rId4"/>
          <a:stretch>
            <a:fillRect/>
          </a:stretch>
        </p:blipFill>
        <p:spPr>
          <a:xfrm>
            <a:off x="9415656" y="5064916"/>
            <a:ext cx="2260065" cy="1503971"/>
          </a:xfrm>
          <a:prstGeom prst="rect">
            <a:avLst/>
          </a:prstGeom>
        </p:spPr>
      </p:pic>
      <p:pic>
        <p:nvPicPr>
          <p:cNvPr id="7" name="Picture 6">
            <a:extLst>
              <a:ext uri="{FF2B5EF4-FFF2-40B4-BE49-F238E27FC236}">
                <a16:creationId xmlns:a16="http://schemas.microsoft.com/office/drawing/2014/main" id="{757FC0A9-8070-4A36-AAFC-A303587FD9A1}"/>
              </a:ext>
            </a:extLst>
          </p:cNvPr>
          <p:cNvPicPr>
            <a:picLocks noChangeAspect="1"/>
          </p:cNvPicPr>
          <p:nvPr/>
        </p:nvPicPr>
        <p:blipFill rotWithShape="1">
          <a:blip r:embed="rId5"/>
          <a:srcRect b="34673"/>
          <a:stretch/>
        </p:blipFill>
        <p:spPr>
          <a:xfrm>
            <a:off x="370264" y="5386619"/>
            <a:ext cx="2952750" cy="1014245"/>
          </a:xfrm>
          <a:prstGeom prst="rect">
            <a:avLst/>
          </a:prstGeom>
        </p:spPr>
      </p:pic>
      <p:pic>
        <p:nvPicPr>
          <p:cNvPr id="8" name="Picture 7">
            <a:extLst>
              <a:ext uri="{FF2B5EF4-FFF2-40B4-BE49-F238E27FC236}">
                <a16:creationId xmlns:a16="http://schemas.microsoft.com/office/drawing/2014/main" id="{EBC6A746-9A9F-4C88-B4CD-C792855ECF48}"/>
              </a:ext>
            </a:extLst>
          </p:cNvPr>
          <p:cNvPicPr>
            <a:picLocks noChangeAspect="1"/>
          </p:cNvPicPr>
          <p:nvPr/>
        </p:nvPicPr>
        <p:blipFill>
          <a:blip r:embed="rId6"/>
          <a:stretch>
            <a:fillRect/>
          </a:stretch>
        </p:blipFill>
        <p:spPr>
          <a:xfrm>
            <a:off x="4219571" y="5390601"/>
            <a:ext cx="3705225" cy="1228725"/>
          </a:xfrm>
          <a:prstGeom prst="rect">
            <a:avLst/>
          </a:prstGeom>
        </p:spPr>
      </p:pic>
    </p:spTree>
    <p:extLst>
      <p:ext uri="{BB962C8B-B14F-4D97-AF65-F5344CB8AC3E}">
        <p14:creationId xmlns:p14="http://schemas.microsoft.com/office/powerpoint/2010/main" val="73184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9" name="Content Placeholder 1"/>
          <p:cNvSpPr txBox="1">
            <a:spLocks/>
          </p:cNvSpPr>
          <p:nvPr/>
        </p:nvSpPr>
        <p:spPr>
          <a:xfrm>
            <a:off x="1991544" y="3445470"/>
            <a:ext cx="8424936"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0" name="TextBox 9">
            <a:extLst>
              <a:ext uri="{FF2B5EF4-FFF2-40B4-BE49-F238E27FC236}">
                <a16:creationId xmlns:a16="http://schemas.microsoft.com/office/drawing/2014/main" id="{CC662C43-17FC-4D33-A950-70A69E1DB4F8}"/>
              </a:ext>
            </a:extLst>
          </p:cNvPr>
          <p:cNvSpPr txBox="1"/>
          <p:nvPr/>
        </p:nvSpPr>
        <p:spPr>
          <a:xfrm>
            <a:off x="226471" y="1253876"/>
            <a:ext cx="11536453" cy="601896"/>
          </a:xfrm>
          <a:prstGeom prst="rect">
            <a:avLst/>
          </a:prstGeom>
          <a:noFill/>
        </p:spPr>
        <p:txBody>
          <a:bodyPr wrap="square">
            <a:spAutoFit/>
          </a:bodyPr>
          <a:lstStyle/>
          <a:p>
            <a:pPr algn="ctr">
              <a:lnSpc>
                <a:spcPct val="134000"/>
              </a:lnSpc>
            </a:pPr>
            <a:r>
              <a:rPr lang="en-GB" sz="2800" b="1" dirty="0">
                <a:solidFill>
                  <a:srgbClr val="FF0000"/>
                </a:solidFill>
                <a:latin typeface="Lato" panose="020F0502020204030203"/>
                <a:ea typeface="Calibri" panose="020F0502020204030204" pitchFamily="34" charset="0"/>
                <a:cs typeface="Times New Roman" panose="02020603050405020304" pitchFamily="18" charset="0"/>
              </a:rPr>
              <a:t>Ability to adapt your coaching style to support riders</a:t>
            </a:r>
          </a:p>
        </p:txBody>
      </p:sp>
      <p:sp>
        <p:nvSpPr>
          <p:cNvPr id="12" name="TextBox 11">
            <a:extLst>
              <a:ext uri="{FF2B5EF4-FFF2-40B4-BE49-F238E27FC236}">
                <a16:creationId xmlns:a16="http://schemas.microsoft.com/office/drawing/2014/main" id="{EF7A6CAD-8E7E-47F7-B085-4BC8DA536616}"/>
              </a:ext>
            </a:extLst>
          </p:cNvPr>
          <p:cNvSpPr txBox="1"/>
          <p:nvPr/>
        </p:nvSpPr>
        <p:spPr>
          <a:xfrm>
            <a:off x="429075" y="1831884"/>
            <a:ext cx="7282365" cy="4968924"/>
          </a:xfrm>
          <a:prstGeom prst="rect">
            <a:avLst/>
          </a:prstGeom>
          <a:noFill/>
        </p:spPr>
        <p:txBody>
          <a:bodyPr wrap="square">
            <a:spAutoFit/>
          </a:bodyPr>
          <a:lstStyle/>
          <a:p>
            <a:pPr fontAlgn="base">
              <a:lnSpc>
                <a:spcPct val="150000"/>
              </a:lnSpc>
            </a:pPr>
            <a:r>
              <a:rPr lang="en-GB" sz="3600" b="1" i="1" dirty="0">
                <a:solidFill>
                  <a:srgbClr val="002060"/>
                </a:solidFill>
                <a:effectLst/>
                <a:latin typeface="Lato" panose="020F0502020204030203"/>
                <a:ea typeface="Times New Roman" panose="02020603050405020304" pitchFamily="18" charset="0"/>
              </a:rPr>
              <a:t>Visual learners </a:t>
            </a:r>
            <a:r>
              <a:rPr lang="en-GB" sz="3600" i="1" dirty="0">
                <a:solidFill>
                  <a:srgbClr val="002060"/>
                </a:solidFill>
                <a:effectLst/>
                <a:latin typeface="Lato" panose="020F0502020204030203"/>
                <a:ea typeface="Times New Roman" panose="02020603050405020304" pitchFamily="18" charset="0"/>
              </a:rPr>
              <a:t>- </a:t>
            </a:r>
            <a:r>
              <a:rPr lang="en-GB" sz="3600" dirty="0">
                <a:solidFill>
                  <a:srgbClr val="363636"/>
                </a:solidFill>
                <a:effectLst/>
                <a:latin typeface="Lato" panose="020F0502020204030203"/>
                <a:ea typeface="Times New Roman" panose="02020603050405020304" pitchFamily="18" charset="0"/>
              </a:rPr>
              <a:t>Prefer to learn through seeing. </a:t>
            </a:r>
          </a:p>
          <a:p>
            <a:pPr fontAlgn="base">
              <a:lnSpc>
                <a:spcPct val="150000"/>
              </a:lnSpc>
            </a:pPr>
            <a:r>
              <a:rPr lang="en-GB" sz="3600" b="1" i="1" dirty="0">
                <a:solidFill>
                  <a:srgbClr val="002060"/>
                </a:solidFill>
                <a:effectLst/>
                <a:latin typeface="Lato" panose="020F0502020204030203"/>
                <a:ea typeface="Times New Roman" panose="02020603050405020304" pitchFamily="18" charset="0"/>
              </a:rPr>
              <a:t>Auditory learners </a:t>
            </a:r>
            <a:r>
              <a:rPr lang="en-GB" sz="3600" i="1" dirty="0">
                <a:solidFill>
                  <a:srgbClr val="002060"/>
                </a:solidFill>
                <a:effectLst/>
                <a:latin typeface="Lato" panose="020F0502020204030203"/>
                <a:ea typeface="Times New Roman" panose="02020603050405020304" pitchFamily="18" charset="0"/>
              </a:rPr>
              <a:t>- </a:t>
            </a:r>
            <a:r>
              <a:rPr lang="en-GB" sz="3600" dirty="0">
                <a:solidFill>
                  <a:srgbClr val="363636"/>
                </a:solidFill>
                <a:effectLst/>
                <a:latin typeface="Lato" panose="020F0502020204030203"/>
                <a:ea typeface="Times New Roman" panose="02020603050405020304" pitchFamily="18" charset="0"/>
              </a:rPr>
              <a:t>Tend to learn best by listening. </a:t>
            </a:r>
          </a:p>
          <a:p>
            <a:pPr fontAlgn="base">
              <a:lnSpc>
                <a:spcPct val="150000"/>
              </a:lnSpc>
            </a:pPr>
            <a:r>
              <a:rPr lang="en-GB" sz="3600" b="1" i="1" dirty="0">
                <a:solidFill>
                  <a:srgbClr val="002060"/>
                </a:solidFill>
                <a:effectLst/>
                <a:latin typeface="Lato" panose="020F0502020204030203"/>
                <a:ea typeface="Calibri" panose="020F0502020204030204" pitchFamily="34" charset="0"/>
                <a:cs typeface="Times New Roman" panose="02020603050405020304" pitchFamily="18" charset="0"/>
              </a:rPr>
              <a:t>Kinaesthetic learners </a:t>
            </a:r>
            <a:r>
              <a:rPr lang="en-GB" sz="3600" i="1" dirty="0">
                <a:solidFill>
                  <a:srgbClr val="002060"/>
                </a:solidFill>
                <a:effectLst/>
                <a:latin typeface="Lato" panose="020F0502020204030203"/>
                <a:ea typeface="Calibri" panose="020F0502020204030204" pitchFamily="34" charset="0"/>
                <a:cs typeface="Times New Roman" panose="02020603050405020304" pitchFamily="18" charset="0"/>
              </a:rPr>
              <a:t>- </a:t>
            </a:r>
            <a:r>
              <a:rPr lang="en-GB" sz="3600" dirty="0">
                <a:solidFill>
                  <a:srgbClr val="363636"/>
                </a:solidFill>
                <a:effectLst/>
                <a:latin typeface="Lato" panose="020F0502020204030203"/>
                <a:ea typeface="Calibri" panose="020F0502020204030204" pitchFamily="34" charset="0"/>
                <a:cs typeface="Times New Roman" panose="02020603050405020304" pitchFamily="18" charset="0"/>
              </a:rPr>
              <a:t>Learn best by doing. </a:t>
            </a:r>
          </a:p>
        </p:txBody>
      </p:sp>
      <p:sp>
        <p:nvSpPr>
          <p:cNvPr id="13" name="Title 4">
            <a:extLst>
              <a:ext uri="{FF2B5EF4-FFF2-40B4-BE49-F238E27FC236}">
                <a16:creationId xmlns:a16="http://schemas.microsoft.com/office/drawing/2014/main" id="{647E96DD-998C-4BCA-BF86-39F99D0EC7D0}"/>
              </a:ext>
            </a:extLst>
          </p:cNvPr>
          <p:cNvSpPr>
            <a:spLocks noGrp="1"/>
          </p:cNvSpPr>
          <p:nvPr>
            <p:ph type="title"/>
          </p:nvPr>
        </p:nvSpPr>
        <p:spPr>
          <a:xfrm>
            <a:off x="226470" y="3951"/>
            <a:ext cx="11536453" cy="1143000"/>
          </a:xfrm>
        </p:spPr>
        <p:txBody>
          <a:bodyPr>
            <a:normAutofit fontScale="90000"/>
          </a:bodyPr>
          <a:lstStyle/>
          <a:p>
            <a:pPr algn="ctr"/>
            <a:r>
              <a:rPr lang="en-GB" b="1" dirty="0">
                <a:latin typeface="Lato"/>
              </a:rPr>
              <a:t>Training Aim 1  -</a:t>
            </a:r>
            <a:r>
              <a:rPr lang="en-GB" dirty="0">
                <a:latin typeface="Lato"/>
              </a:rPr>
              <a:t>establish Riding and Road Safety knowledge of coach</a:t>
            </a:r>
          </a:p>
        </p:txBody>
      </p:sp>
      <p:pic>
        <p:nvPicPr>
          <p:cNvPr id="2" name="Picture 1">
            <a:extLst>
              <a:ext uri="{FF2B5EF4-FFF2-40B4-BE49-F238E27FC236}">
                <a16:creationId xmlns:a16="http://schemas.microsoft.com/office/drawing/2014/main" id="{84B5988B-1FC0-4DE2-B796-EF6C46EB97FD}"/>
              </a:ext>
            </a:extLst>
          </p:cNvPr>
          <p:cNvPicPr>
            <a:picLocks noChangeAspect="1"/>
          </p:cNvPicPr>
          <p:nvPr/>
        </p:nvPicPr>
        <p:blipFill>
          <a:blip r:embed="rId4"/>
          <a:stretch>
            <a:fillRect/>
          </a:stretch>
        </p:blipFill>
        <p:spPr>
          <a:xfrm>
            <a:off x="6973367" y="1962697"/>
            <a:ext cx="5266266" cy="3496800"/>
          </a:xfrm>
          <a:prstGeom prst="rect">
            <a:avLst/>
          </a:prstGeom>
        </p:spPr>
      </p:pic>
    </p:spTree>
    <p:extLst>
      <p:ext uri="{BB962C8B-B14F-4D97-AF65-F5344CB8AC3E}">
        <p14:creationId xmlns:p14="http://schemas.microsoft.com/office/powerpoint/2010/main" val="21820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 calcmode="lin" valueType="num">
                                      <p:cBhvr additive="base">
                                        <p:cTn id="2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842FA6-AA83-4D5E-85A4-79769558D455}"/>
              </a:ext>
            </a:extLst>
          </p:cNvPr>
          <p:cNvSpPr>
            <a:spLocks noGrp="1"/>
          </p:cNvSpPr>
          <p:nvPr>
            <p:ph idx="1"/>
          </p:nvPr>
        </p:nvSpPr>
        <p:spPr>
          <a:xfrm>
            <a:off x="1294621" y="2583419"/>
            <a:ext cx="7415601" cy="3927882"/>
          </a:xfrm>
        </p:spPr>
        <p:txBody>
          <a:bodyPr>
            <a:normAutofit/>
          </a:bodyPr>
          <a:lstStyle/>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2000" dirty="0">
              <a:solidFill>
                <a:srgbClr val="002060"/>
              </a:solidFill>
              <a:latin typeface="Lato"/>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11" name="Content Placeholder 1">
            <a:extLst>
              <a:ext uri="{FF2B5EF4-FFF2-40B4-BE49-F238E27FC236}">
                <a16:creationId xmlns:a16="http://schemas.microsoft.com/office/drawing/2014/main" id="{CED6D466-BC08-4240-8117-1F5D1025CF60}"/>
              </a:ext>
            </a:extLst>
          </p:cNvPr>
          <p:cNvSpPr txBox="1">
            <a:spLocks/>
          </p:cNvSpPr>
          <p:nvPr/>
        </p:nvSpPr>
        <p:spPr>
          <a:xfrm>
            <a:off x="2186880" y="1612329"/>
            <a:ext cx="8229600" cy="4281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0" name="TextBox 9">
            <a:extLst>
              <a:ext uri="{FF2B5EF4-FFF2-40B4-BE49-F238E27FC236}">
                <a16:creationId xmlns:a16="http://schemas.microsoft.com/office/drawing/2014/main" id="{CC662C43-17FC-4D33-A950-70A69E1DB4F8}"/>
              </a:ext>
            </a:extLst>
          </p:cNvPr>
          <p:cNvSpPr txBox="1"/>
          <p:nvPr/>
        </p:nvSpPr>
        <p:spPr>
          <a:xfrm>
            <a:off x="3897169" y="1262548"/>
            <a:ext cx="6107951" cy="601896"/>
          </a:xfrm>
          <a:prstGeom prst="rect">
            <a:avLst/>
          </a:prstGeom>
          <a:noFill/>
        </p:spPr>
        <p:txBody>
          <a:bodyPr wrap="square">
            <a:spAutoFit/>
          </a:bodyPr>
          <a:lstStyle/>
          <a:p>
            <a:pPr>
              <a:lnSpc>
                <a:spcPct val="134000"/>
              </a:lnSpc>
            </a:pPr>
            <a:r>
              <a:rPr lang="en-GB" sz="2800" dirty="0">
                <a:solidFill>
                  <a:srgbClr val="FF3300"/>
                </a:solidFill>
                <a:latin typeface="Lato" panose="020F0502020204030203"/>
                <a:ea typeface="Calibri" panose="020F0502020204030204" pitchFamily="34" charset="0"/>
                <a:cs typeface="Times New Roman" panose="02020603050405020304" pitchFamily="18" charset="0"/>
              </a:rPr>
              <a:t>Planning skills</a:t>
            </a:r>
          </a:p>
        </p:txBody>
      </p:sp>
      <p:sp>
        <p:nvSpPr>
          <p:cNvPr id="13" name="Title 4">
            <a:extLst>
              <a:ext uri="{FF2B5EF4-FFF2-40B4-BE49-F238E27FC236}">
                <a16:creationId xmlns:a16="http://schemas.microsoft.com/office/drawing/2014/main" id="{647E96DD-998C-4BCA-BF86-39F99D0EC7D0}"/>
              </a:ext>
            </a:extLst>
          </p:cNvPr>
          <p:cNvSpPr>
            <a:spLocks noGrp="1"/>
          </p:cNvSpPr>
          <p:nvPr>
            <p:ph type="title"/>
          </p:nvPr>
        </p:nvSpPr>
        <p:spPr>
          <a:xfrm>
            <a:off x="226470" y="3951"/>
            <a:ext cx="11536453" cy="1143000"/>
          </a:xfrm>
        </p:spPr>
        <p:txBody>
          <a:bodyPr>
            <a:normAutofit fontScale="90000"/>
          </a:bodyPr>
          <a:lstStyle/>
          <a:p>
            <a:pPr algn="ctr"/>
            <a:r>
              <a:rPr lang="en-GB" b="1" dirty="0">
                <a:latin typeface="Lato"/>
              </a:rPr>
              <a:t>Training Aim 1  -</a:t>
            </a:r>
            <a:r>
              <a:rPr lang="en-GB" dirty="0">
                <a:latin typeface="Lato"/>
              </a:rPr>
              <a:t>establish Riding and Road Safety knowledge of coach</a:t>
            </a:r>
          </a:p>
        </p:txBody>
      </p:sp>
      <p:sp>
        <p:nvSpPr>
          <p:cNvPr id="14" name="TextBox 13">
            <a:extLst>
              <a:ext uri="{FF2B5EF4-FFF2-40B4-BE49-F238E27FC236}">
                <a16:creationId xmlns:a16="http://schemas.microsoft.com/office/drawing/2014/main" id="{B876A532-0649-41B2-B6BF-93113FA1F160}"/>
              </a:ext>
            </a:extLst>
          </p:cNvPr>
          <p:cNvSpPr txBox="1"/>
          <p:nvPr/>
        </p:nvSpPr>
        <p:spPr>
          <a:xfrm>
            <a:off x="709326" y="1871387"/>
            <a:ext cx="10436194" cy="445134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2400" dirty="0">
                <a:effectLst/>
                <a:latin typeface="Lato" panose="020F0502020204030203"/>
                <a:ea typeface="Calibri" panose="020F0502020204030204" pitchFamily="34" charset="0"/>
                <a:cs typeface="Times New Roman" panose="02020603050405020304" pitchFamily="18" charset="0"/>
              </a:rPr>
              <a:t>Check the underlying aims and objectives of the session.</a:t>
            </a:r>
          </a:p>
          <a:p>
            <a:pPr marL="285750" indent="-285750">
              <a:lnSpc>
                <a:spcPct val="150000"/>
              </a:lnSpc>
              <a:buFont typeface="Arial" panose="020B0604020202020204" pitchFamily="34" charset="0"/>
              <a:buChar char="•"/>
            </a:pPr>
            <a:r>
              <a:rPr lang="en-GB" sz="2400" dirty="0">
                <a:latin typeface="Lato" panose="020F0502020204030203"/>
                <a:ea typeface="Calibri" panose="020F0502020204030204" pitchFamily="34" charset="0"/>
                <a:cs typeface="Times New Roman" panose="02020603050405020304" pitchFamily="18" charset="0"/>
              </a:rPr>
              <a:t> Make sure you prepare to deal with changing </a:t>
            </a:r>
          </a:p>
          <a:p>
            <a:pPr>
              <a:lnSpc>
                <a:spcPct val="150000"/>
              </a:lnSpc>
            </a:pPr>
            <a:r>
              <a:rPr lang="en-GB" sz="2400" dirty="0">
                <a:latin typeface="Lato" panose="020F0502020204030203"/>
                <a:ea typeface="Calibri" panose="020F0502020204030204" pitchFamily="34" charset="0"/>
                <a:cs typeface="Times New Roman" panose="02020603050405020304" pitchFamily="18" charset="0"/>
              </a:rPr>
              <a:t>     circumstances in a session, e.g. ability, horse type, venue.</a:t>
            </a:r>
          </a:p>
          <a:p>
            <a:pPr marL="285750" indent="-285750">
              <a:lnSpc>
                <a:spcPct val="150000"/>
              </a:lnSpc>
              <a:buFont typeface="Arial" panose="020B0604020202020204" pitchFamily="34" charset="0"/>
              <a:buChar char="•"/>
            </a:pPr>
            <a:r>
              <a:rPr lang="en-GB" sz="2400" dirty="0">
                <a:latin typeface="Lato" panose="020F0502020204030203"/>
                <a:ea typeface="Calibri" panose="020F0502020204030204" pitchFamily="34" charset="0"/>
                <a:cs typeface="Times New Roman" panose="02020603050405020304" pitchFamily="18" charset="0"/>
              </a:rPr>
              <a:t>Be aware of and comply with current legislation regarding children and vulnerable people. Identify learning outcomes or a clear purpose for the session, in order to help you to deliver progressive and structured sessions, with a clear direction. </a:t>
            </a:r>
          </a:p>
          <a:p>
            <a:pPr marL="285750" indent="-285750">
              <a:lnSpc>
                <a:spcPct val="150000"/>
              </a:lnSpc>
              <a:buFont typeface="Arial" panose="020B0604020202020204" pitchFamily="34" charset="0"/>
              <a:buChar char="•"/>
            </a:pPr>
            <a:r>
              <a:rPr lang="en-GB" sz="2400" dirty="0">
                <a:latin typeface="Lato" panose="020F0502020204030203"/>
                <a:ea typeface="Calibri" panose="020F0502020204030204" pitchFamily="34" charset="0"/>
                <a:cs typeface="Times New Roman" panose="02020603050405020304" pitchFamily="18" charset="0"/>
              </a:rPr>
              <a:t>Brief individuals and the group appropriately</a:t>
            </a:r>
          </a:p>
        </p:txBody>
      </p:sp>
      <p:pic>
        <p:nvPicPr>
          <p:cNvPr id="4" name="Picture 3">
            <a:extLst>
              <a:ext uri="{FF2B5EF4-FFF2-40B4-BE49-F238E27FC236}">
                <a16:creationId xmlns:a16="http://schemas.microsoft.com/office/drawing/2014/main" id="{E04EF7B5-BFD7-46FC-92CF-96FA9471D47E}"/>
              </a:ext>
            </a:extLst>
          </p:cNvPr>
          <p:cNvPicPr>
            <a:picLocks noChangeAspect="1"/>
          </p:cNvPicPr>
          <p:nvPr/>
        </p:nvPicPr>
        <p:blipFill>
          <a:blip r:embed="rId4"/>
          <a:stretch>
            <a:fillRect/>
          </a:stretch>
        </p:blipFill>
        <p:spPr>
          <a:xfrm>
            <a:off x="8710222" y="1452723"/>
            <a:ext cx="2857500" cy="1600200"/>
          </a:xfrm>
          <a:prstGeom prst="rect">
            <a:avLst/>
          </a:prstGeom>
        </p:spPr>
      </p:pic>
    </p:spTree>
    <p:extLst>
      <p:ext uri="{BB962C8B-B14F-4D97-AF65-F5344CB8AC3E}">
        <p14:creationId xmlns:p14="http://schemas.microsoft.com/office/powerpoint/2010/main" val="278629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 calcmode="lin" valueType="num">
                                      <p:cBhvr additive="base">
                                        <p:cTn id="2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 calcmode="lin" valueType="num">
                                      <p:cBhvr additive="base">
                                        <p:cTn id="2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 calcmode="lin" valueType="num">
                                      <p:cBhvr additive="base">
                                        <p:cTn id="3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842FA6-AA83-4D5E-85A4-79769558D455}"/>
              </a:ext>
            </a:extLst>
          </p:cNvPr>
          <p:cNvSpPr>
            <a:spLocks noGrp="1"/>
          </p:cNvSpPr>
          <p:nvPr>
            <p:ph idx="1"/>
          </p:nvPr>
        </p:nvSpPr>
        <p:spPr>
          <a:xfrm>
            <a:off x="1294621" y="2583419"/>
            <a:ext cx="7415601" cy="3927882"/>
          </a:xfrm>
        </p:spPr>
        <p:txBody>
          <a:bodyPr>
            <a:normAutofit/>
          </a:bodyPr>
          <a:lstStyle/>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2000" dirty="0">
              <a:solidFill>
                <a:srgbClr val="002060"/>
              </a:solidFill>
              <a:latin typeface="Lato"/>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9" name="Content Placeholder 1"/>
          <p:cNvSpPr txBox="1">
            <a:spLocks/>
          </p:cNvSpPr>
          <p:nvPr/>
        </p:nvSpPr>
        <p:spPr>
          <a:xfrm>
            <a:off x="1991544" y="3445470"/>
            <a:ext cx="8424936"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1" name="Content Placeholder 1">
            <a:extLst>
              <a:ext uri="{FF2B5EF4-FFF2-40B4-BE49-F238E27FC236}">
                <a16:creationId xmlns:a16="http://schemas.microsoft.com/office/drawing/2014/main" id="{CED6D466-BC08-4240-8117-1F5D1025CF60}"/>
              </a:ext>
            </a:extLst>
          </p:cNvPr>
          <p:cNvSpPr txBox="1">
            <a:spLocks/>
          </p:cNvSpPr>
          <p:nvPr/>
        </p:nvSpPr>
        <p:spPr>
          <a:xfrm>
            <a:off x="2186880" y="1612329"/>
            <a:ext cx="8229600" cy="4281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0" name="TextBox 9">
            <a:extLst>
              <a:ext uri="{FF2B5EF4-FFF2-40B4-BE49-F238E27FC236}">
                <a16:creationId xmlns:a16="http://schemas.microsoft.com/office/drawing/2014/main" id="{CC662C43-17FC-4D33-A950-70A69E1DB4F8}"/>
              </a:ext>
            </a:extLst>
          </p:cNvPr>
          <p:cNvSpPr txBox="1"/>
          <p:nvPr/>
        </p:nvSpPr>
        <p:spPr>
          <a:xfrm>
            <a:off x="2054632" y="1376137"/>
            <a:ext cx="8842747" cy="1179297"/>
          </a:xfrm>
          <a:prstGeom prst="rect">
            <a:avLst/>
          </a:prstGeom>
          <a:noFill/>
        </p:spPr>
        <p:txBody>
          <a:bodyPr wrap="square">
            <a:spAutoFit/>
          </a:bodyPr>
          <a:lstStyle/>
          <a:p>
            <a:pPr>
              <a:lnSpc>
                <a:spcPct val="134000"/>
              </a:lnSpc>
            </a:pPr>
            <a:r>
              <a:rPr lang="en-GB" sz="2800" dirty="0">
                <a:solidFill>
                  <a:srgbClr val="FF3300"/>
                </a:solidFill>
                <a:latin typeface="Lato" panose="020F0502020204030203"/>
                <a:ea typeface="Calibri" panose="020F0502020204030204" pitchFamily="34" charset="0"/>
                <a:cs typeface="Times New Roman" panose="02020603050405020304" pitchFamily="18" charset="0"/>
              </a:rPr>
              <a:t>Understand the value of reflective practice </a:t>
            </a:r>
          </a:p>
          <a:p>
            <a:pPr>
              <a:lnSpc>
                <a:spcPct val="134000"/>
              </a:lnSpc>
            </a:pPr>
            <a:endParaRPr lang="en-GB" sz="2800" dirty="0">
              <a:solidFill>
                <a:srgbClr val="FF3300"/>
              </a:solidFill>
              <a:latin typeface="Lato" panose="020F0502020204030203"/>
              <a:ea typeface="Calibri" panose="020F0502020204030204" pitchFamily="34" charset="0"/>
              <a:cs typeface="Times New Roman" panose="02020603050405020304" pitchFamily="18" charset="0"/>
            </a:endParaRPr>
          </a:p>
        </p:txBody>
      </p:sp>
      <p:sp>
        <p:nvSpPr>
          <p:cNvPr id="13" name="Title 4">
            <a:extLst>
              <a:ext uri="{FF2B5EF4-FFF2-40B4-BE49-F238E27FC236}">
                <a16:creationId xmlns:a16="http://schemas.microsoft.com/office/drawing/2014/main" id="{647E96DD-998C-4BCA-BF86-39F99D0EC7D0}"/>
              </a:ext>
            </a:extLst>
          </p:cNvPr>
          <p:cNvSpPr>
            <a:spLocks noGrp="1"/>
          </p:cNvSpPr>
          <p:nvPr>
            <p:ph type="title"/>
          </p:nvPr>
        </p:nvSpPr>
        <p:spPr>
          <a:xfrm>
            <a:off x="226470" y="3951"/>
            <a:ext cx="11536453" cy="1143000"/>
          </a:xfrm>
        </p:spPr>
        <p:txBody>
          <a:bodyPr>
            <a:normAutofit fontScale="90000"/>
          </a:bodyPr>
          <a:lstStyle/>
          <a:p>
            <a:pPr algn="ctr"/>
            <a:r>
              <a:rPr lang="en-GB" b="1" dirty="0">
                <a:latin typeface="Lato"/>
              </a:rPr>
              <a:t>Training Aim 1  -</a:t>
            </a:r>
            <a:r>
              <a:rPr lang="en-GB" dirty="0">
                <a:latin typeface="Lato"/>
              </a:rPr>
              <a:t>establish Riding and Road Safety knowledge of coach</a:t>
            </a:r>
          </a:p>
        </p:txBody>
      </p:sp>
      <p:pic>
        <p:nvPicPr>
          <p:cNvPr id="4" name="Picture 3">
            <a:extLst>
              <a:ext uri="{FF2B5EF4-FFF2-40B4-BE49-F238E27FC236}">
                <a16:creationId xmlns:a16="http://schemas.microsoft.com/office/drawing/2014/main" id="{16E3D6A3-9E9C-43D9-8721-E1FB68896CB9}"/>
              </a:ext>
            </a:extLst>
          </p:cNvPr>
          <p:cNvPicPr>
            <a:picLocks noChangeAspect="1"/>
          </p:cNvPicPr>
          <p:nvPr/>
        </p:nvPicPr>
        <p:blipFill>
          <a:blip r:embed="rId4"/>
          <a:stretch>
            <a:fillRect/>
          </a:stretch>
        </p:blipFill>
        <p:spPr>
          <a:xfrm>
            <a:off x="3236447" y="2151547"/>
            <a:ext cx="4636314" cy="4129826"/>
          </a:xfrm>
          <a:prstGeom prst="rect">
            <a:avLst/>
          </a:prstGeom>
        </p:spPr>
      </p:pic>
    </p:spTree>
    <p:extLst>
      <p:ext uri="{BB962C8B-B14F-4D97-AF65-F5344CB8AC3E}">
        <p14:creationId xmlns:p14="http://schemas.microsoft.com/office/powerpoint/2010/main" val="187980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3E5BE6-F00D-484B-B88E-D191EF3B84B7}"/>
              </a:ext>
            </a:extLst>
          </p:cNvPr>
          <p:cNvSpPr>
            <a:spLocks noGrp="1"/>
          </p:cNvSpPr>
          <p:nvPr>
            <p:ph type="title"/>
          </p:nvPr>
        </p:nvSpPr>
        <p:spPr>
          <a:xfrm>
            <a:off x="838200" y="39661"/>
            <a:ext cx="10515600" cy="1325563"/>
          </a:xfrm>
        </p:spPr>
        <p:txBody>
          <a:bodyPr>
            <a:normAutofit/>
          </a:bodyPr>
          <a:lstStyle/>
          <a:p>
            <a:pPr algn="l"/>
            <a:r>
              <a:rPr lang="en-GB" b="1" dirty="0">
                <a:latin typeface="Lato"/>
              </a:rPr>
              <a:t>Suggested Programme</a:t>
            </a:r>
            <a:endParaRPr lang="en-GB" dirty="0">
              <a:latin typeface="Lato"/>
            </a:endParaRPr>
          </a:p>
        </p:txBody>
      </p:sp>
      <p:graphicFrame>
        <p:nvGraphicFramePr>
          <p:cNvPr id="24" name="Table 23">
            <a:extLst>
              <a:ext uri="{FF2B5EF4-FFF2-40B4-BE49-F238E27FC236}">
                <a16:creationId xmlns:a16="http://schemas.microsoft.com/office/drawing/2014/main" id="{27787F01-53A7-4FE6-A303-8E768EB8F69E}"/>
              </a:ext>
            </a:extLst>
          </p:cNvPr>
          <p:cNvGraphicFramePr>
            <a:graphicFrameLocks noGrp="1"/>
          </p:cNvGraphicFramePr>
          <p:nvPr>
            <p:extLst>
              <p:ext uri="{D42A27DB-BD31-4B8C-83A1-F6EECF244321}">
                <p14:modId xmlns:p14="http://schemas.microsoft.com/office/powerpoint/2010/main" val="645145152"/>
              </p:ext>
            </p:extLst>
          </p:nvPr>
        </p:nvGraphicFramePr>
        <p:xfrm>
          <a:off x="662940" y="1602688"/>
          <a:ext cx="10866120" cy="4089200"/>
        </p:xfrm>
        <a:graphic>
          <a:graphicData uri="http://schemas.openxmlformats.org/drawingml/2006/table">
            <a:tbl>
              <a:tblPr firstRow="1" firstCol="1" bandRow="1">
                <a:tableStyleId>{5C22544A-7EE6-4342-B048-85BDC9FD1C3A}</a:tableStyleId>
              </a:tblPr>
              <a:tblGrid>
                <a:gridCol w="1998834">
                  <a:extLst>
                    <a:ext uri="{9D8B030D-6E8A-4147-A177-3AD203B41FA5}">
                      <a16:colId xmlns:a16="http://schemas.microsoft.com/office/drawing/2014/main" val="1423875463"/>
                    </a:ext>
                  </a:extLst>
                </a:gridCol>
                <a:gridCol w="3114634">
                  <a:extLst>
                    <a:ext uri="{9D8B030D-6E8A-4147-A177-3AD203B41FA5}">
                      <a16:colId xmlns:a16="http://schemas.microsoft.com/office/drawing/2014/main" val="3719571627"/>
                    </a:ext>
                  </a:extLst>
                </a:gridCol>
                <a:gridCol w="5752652">
                  <a:extLst>
                    <a:ext uri="{9D8B030D-6E8A-4147-A177-3AD203B41FA5}">
                      <a16:colId xmlns:a16="http://schemas.microsoft.com/office/drawing/2014/main" val="3417062276"/>
                    </a:ext>
                  </a:extLst>
                </a:gridCol>
              </a:tblGrid>
              <a:tr h="442088">
                <a:tc>
                  <a:txBody>
                    <a:bodyPr/>
                    <a:lstStyle/>
                    <a:p>
                      <a:pPr algn="ctr">
                        <a:lnSpc>
                          <a:spcPct val="115000"/>
                        </a:lnSpc>
                      </a:pPr>
                      <a:r>
                        <a:rPr lang="en-GB" sz="2800">
                          <a:effectLst/>
                          <a:latin typeface="Lato" panose="020F0502020204030203" pitchFamily="34" charset="0"/>
                          <a:ea typeface="Lato" panose="020F0502020204030203" pitchFamily="34" charset="0"/>
                          <a:cs typeface="Lato" panose="020F0502020204030203" pitchFamily="34" charset="0"/>
                        </a:rPr>
                        <a:t>Time</a:t>
                      </a:r>
                    </a:p>
                  </a:txBody>
                  <a:tcPr marL="68580" marR="68580" marT="0" marB="0"/>
                </a:tc>
                <a:tc>
                  <a:txBody>
                    <a:bodyPr/>
                    <a:lstStyle/>
                    <a:p>
                      <a:pPr algn="ctr">
                        <a:lnSpc>
                          <a:spcPct val="115000"/>
                        </a:lnSpc>
                      </a:pPr>
                      <a:r>
                        <a:rPr lang="en-GB" sz="2800">
                          <a:effectLst/>
                          <a:latin typeface="Lato" panose="020F0502020204030203" pitchFamily="34" charset="0"/>
                          <a:ea typeface="Lato" panose="020F0502020204030203" pitchFamily="34" charset="0"/>
                          <a:cs typeface="Lato" panose="020F0502020204030203" pitchFamily="34" charset="0"/>
                        </a:rPr>
                        <a:t>Venue</a:t>
                      </a:r>
                    </a:p>
                  </a:txBody>
                  <a:tcPr marL="68580" marR="68580" marT="0" marB="0"/>
                </a:tc>
                <a:tc>
                  <a:txBody>
                    <a:bodyPr/>
                    <a:lstStyle/>
                    <a:p>
                      <a:pPr algn="ctr">
                        <a:lnSpc>
                          <a:spcPct val="115000"/>
                        </a:lnSpc>
                      </a:pPr>
                      <a:r>
                        <a:rPr lang="en-GB" sz="2800">
                          <a:effectLst/>
                          <a:latin typeface="Lato" panose="020F0502020204030203" pitchFamily="34" charset="0"/>
                          <a:ea typeface="Lato" panose="020F0502020204030203" pitchFamily="34" charset="0"/>
                          <a:cs typeface="Lato" panose="020F0502020204030203" pitchFamily="34" charset="0"/>
                        </a:rPr>
                        <a:t>Activity</a:t>
                      </a:r>
                    </a:p>
                  </a:txBody>
                  <a:tcPr marL="68580" marR="68580" marT="0" marB="0"/>
                </a:tc>
                <a:extLst>
                  <a:ext uri="{0D108BD9-81ED-4DB2-BD59-A6C34878D82A}">
                    <a16:rowId xmlns:a16="http://schemas.microsoft.com/office/drawing/2014/main" val="3540620148"/>
                  </a:ext>
                </a:extLst>
              </a:tr>
              <a:tr h="442088">
                <a:tc>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8.30</a:t>
                      </a:r>
                    </a:p>
                  </a:txBody>
                  <a:tcPr marL="68580" marR="68580" marT="0" marB="0"/>
                </a:tc>
                <a:tc>
                  <a:txBody>
                    <a:bodyPr/>
                    <a:lstStyle/>
                    <a:p>
                      <a:pPr algn="l">
                        <a:lnSpc>
                          <a:spcPct val="115000"/>
                        </a:lnSpc>
                      </a:pPr>
                      <a:r>
                        <a:rPr lang="en-GB" sz="2800">
                          <a:effectLst/>
                          <a:latin typeface="Lato" panose="020F0502020204030203" pitchFamily="34" charset="0"/>
                          <a:ea typeface="Lato" panose="020F0502020204030203" pitchFamily="34" charset="0"/>
                          <a:cs typeface="Lato" panose="020F0502020204030203" pitchFamily="34" charset="0"/>
                        </a:rPr>
                        <a:t>Classroom</a:t>
                      </a:r>
                    </a:p>
                  </a:txBody>
                  <a:tcPr marL="68580" marR="68580" marT="0" marB="0"/>
                </a:tc>
                <a:tc>
                  <a:txBody>
                    <a:bodyPr/>
                    <a:lstStyle/>
                    <a:p>
                      <a:pPr algn="l">
                        <a:lnSpc>
                          <a:spcPct val="115000"/>
                        </a:lnSpc>
                      </a:pPr>
                      <a:r>
                        <a:rPr lang="en-GB" sz="2800">
                          <a:effectLst/>
                          <a:latin typeface="Lato" panose="020F0502020204030203" pitchFamily="34" charset="0"/>
                          <a:ea typeface="Lato" panose="020F0502020204030203" pitchFamily="34" charset="0"/>
                          <a:cs typeface="Lato" panose="020F0502020204030203" pitchFamily="34" charset="0"/>
                        </a:rPr>
                        <a:t>Arrive</a:t>
                      </a:r>
                    </a:p>
                  </a:txBody>
                  <a:tcPr marL="68580" marR="68580" marT="0" marB="0"/>
                </a:tc>
                <a:extLst>
                  <a:ext uri="{0D108BD9-81ED-4DB2-BD59-A6C34878D82A}">
                    <a16:rowId xmlns:a16="http://schemas.microsoft.com/office/drawing/2014/main" val="2698038399"/>
                  </a:ext>
                </a:extLst>
              </a:tr>
              <a:tr h="442088">
                <a:tc>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8.45</a:t>
                      </a:r>
                    </a:p>
                  </a:txBody>
                  <a:tcPr marL="68580" marR="68580" marT="0" marB="0"/>
                </a:tc>
                <a:tc>
                  <a:txBody>
                    <a:bodyPr/>
                    <a:lstStyle/>
                    <a:p>
                      <a:pPr algn="l">
                        <a:lnSpc>
                          <a:spcPct val="115000"/>
                        </a:lnSpc>
                      </a:pPr>
                      <a:r>
                        <a:rPr lang="en-GB" sz="2800">
                          <a:effectLst/>
                          <a:latin typeface="Lato" panose="020F0502020204030203" pitchFamily="34" charset="0"/>
                          <a:ea typeface="Lato" panose="020F0502020204030203" pitchFamily="34" charset="0"/>
                          <a:cs typeface="Lato" panose="020F0502020204030203" pitchFamily="34" charset="0"/>
                        </a:rPr>
                        <a:t>Classroom </a:t>
                      </a:r>
                    </a:p>
                  </a:txBody>
                  <a:tcPr marL="68580" marR="68580" marT="0" marB="0"/>
                </a:tc>
                <a:tc>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Ride Safe Trainer Award Overview</a:t>
                      </a:r>
                    </a:p>
                  </a:txBody>
                  <a:tcPr marL="68580" marR="68580" marT="0" marB="0"/>
                </a:tc>
                <a:extLst>
                  <a:ext uri="{0D108BD9-81ED-4DB2-BD59-A6C34878D82A}">
                    <a16:rowId xmlns:a16="http://schemas.microsoft.com/office/drawing/2014/main" val="3797944977"/>
                  </a:ext>
                </a:extLst>
              </a:tr>
              <a:tr h="982586">
                <a:tc>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10.00</a:t>
                      </a:r>
                    </a:p>
                  </a:txBody>
                  <a:tcPr marL="68580" marR="68580" marT="0" marB="0"/>
                </a:tc>
                <a:tc>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Arena (Indoor or outdoor)</a:t>
                      </a:r>
                    </a:p>
                  </a:txBody>
                  <a:tcPr marL="68580" marR="68580" marT="0" marB="0"/>
                </a:tc>
                <a:tc>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Practical work on simulated route and riding in a group </a:t>
                      </a:r>
                    </a:p>
                  </a:txBody>
                  <a:tcPr marL="68580" marR="68580" marT="0" marB="0"/>
                </a:tc>
                <a:extLst>
                  <a:ext uri="{0D108BD9-81ED-4DB2-BD59-A6C34878D82A}">
                    <a16:rowId xmlns:a16="http://schemas.microsoft.com/office/drawing/2014/main" val="942388665"/>
                  </a:ext>
                </a:extLst>
              </a:tr>
              <a:tr h="442088">
                <a:tc>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11.00</a:t>
                      </a:r>
                    </a:p>
                  </a:txBody>
                  <a:tcPr marL="68580" marR="68580" marT="0" marB="0"/>
                </a:tc>
                <a:tc>
                  <a:txBody>
                    <a:bodyPr/>
                    <a:lstStyle/>
                    <a:p>
                      <a:pPr algn="l">
                        <a:lnSpc>
                          <a:spcPct val="115000"/>
                        </a:lnSpc>
                      </a:pPr>
                      <a:r>
                        <a:rPr lang="en-GB" sz="2800">
                          <a:effectLst/>
                          <a:latin typeface="Lato" panose="020F0502020204030203" pitchFamily="34" charset="0"/>
                          <a:ea typeface="Lato" panose="020F0502020204030203" pitchFamily="34" charset="0"/>
                          <a:cs typeface="Lato" panose="020F0502020204030203" pitchFamily="34" charset="0"/>
                        </a:rPr>
                        <a:t>Road route</a:t>
                      </a:r>
                    </a:p>
                  </a:txBody>
                  <a:tcPr marL="68580" marR="68580" marT="0" marB="0"/>
                </a:tc>
                <a:tc>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Walk road route </a:t>
                      </a:r>
                    </a:p>
                  </a:txBody>
                  <a:tcPr marL="68580" marR="68580" marT="0" marB="0"/>
                </a:tc>
                <a:extLst>
                  <a:ext uri="{0D108BD9-81ED-4DB2-BD59-A6C34878D82A}">
                    <a16:rowId xmlns:a16="http://schemas.microsoft.com/office/drawing/2014/main" val="517836587"/>
                  </a:ext>
                </a:extLst>
              </a:tr>
              <a:tr h="442088">
                <a:tc>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11.30</a:t>
                      </a:r>
                    </a:p>
                  </a:txBody>
                  <a:tcPr marL="68580" marR="68580" marT="0" marB="0"/>
                </a:tc>
                <a:tc>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Road route</a:t>
                      </a:r>
                    </a:p>
                  </a:txBody>
                  <a:tcPr marL="68580" marR="68580" marT="0" marB="0"/>
                </a:tc>
                <a:tc>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Observe riders on road route</a:t>
                      </a:r>
                    </a:p>
                  </a:txBody>
                  <a:tcPr marL="68580" marR="68580" marT="0" marB="0"/>
                </a:tc>
                <a:extLst>
                  <a:ext uri="{0D108BD9-81ED-4DB2-BD59-A6C34878D82A}">
                    <a16:rowId xmlns:a16="http://schemas.microsoft.com/office/drawing/2014/main" val="4027710535"/>
                  </a:ext>
                </a:extLst>
              </a:tr>
              <a:tr h="442088">
                <a:tc>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12.15</a:t>
                      </a:r>
                    </a:p>
                  </a:txBody>
                  <a:tcPr marL="68580" marR="68580" marT="0" marB="0"/>
                </a:tc>
                <a:tc>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Classroom</a:t>
                      </a:r>
                    </a:p>
                  </a:txBody>
                  <a:tcPr marL="68580" marR="68580" marT="0" marB="0"/>
                </a:tc>
                <a:tc>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Q &amp; A</a:t>
                      </a:r>
                    </a:p>
                  </a:txBody>
                  <a:tcPr marL="68580" marR="68580" marT="0" marB="0"/>
                </a:tc>
                <a:extLst>
                  <a:ext uri="{0D108BD9-81ED-4DB2-BD59-A6C34878D82A}">
                    <a16:rowId xmlns:a16="http://schemas.microsoft.com/office/drawing/2014/main" val="1160492569"/>
                  </a:ext>
                </a:extLst>
              </a:tr>
              <a:tr h="442088">
                <a:tc>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12.30</a:t>
                      </a:r>
                    </a:p>
                  </a:txBody>
                  <a:tcPr marL="68580" marR="68580" marT="0" marB="0"/>
                </a:tc>
                <a:tc gridSpan="2">
                  <a:txBody>
                    <a:bodyPr/>
                    <a:lstStyle/>
                    <a:p>
                      <a:pPr algn="l">
                        <a:lnSpc>
                          <a:spcPct val="115000"/>
                        </a:lnSpc>
                      </a:pPr>
                      <a:r>
                        <a:rPr lang="en-GB" sz="2800" dirty="0">
                          <a:effectLst/>
                          <a:latin typeface="Lato" panose="020F0502020204030203" pitchFamily="34" charset="0"/>
                          <a:ea typeface="Lato" panose="020F0502020204030203" pitchFamily="34" charset="0"/>
                          <a:cs typeface="Lato" panose="020F0502020204030203" pitchFamily="34" charset="0"/>
                        </a:rPr>
                        <a:t> Leave</a:t>
                      </a:r>
                    </a:p>
                  </a:txBody>
                  <a:tcPr marL="0" marR="0" marT="0" marB="0" anchor="ctr"/>
                </a:tc>
                <a:tc hMerge="1">
                  <a:txBody>
                    <a:bodyPr/>
                    <a:lstStyle/>
                    <a:p>
                      <a:endParaRPr lang="en-GB"/>
                    </a:p>
                  </a:txBody>
                  <a:tcPr/>
                </a:tc>
                <a:extLst>
                  <a:ext uri="{0D108BD9-81ED-4DB2-BD59-A6C34878D82A}">
                    <a16:rowId xmlns:a16="http://schemas.microsoft.com/office/drawing/2014/main" val="2206798946"/>
                  </a:ext>
                </a:extLst>
              </a:tr>
            </a:tbl>
          </a:graphicData>
        </a:graphic>
      </p:graphicFrame>
    </p:spTree>
    <p:extLst>
      <p:ext uri="{BB962C8B-B14F-4D97-AF65-F5344CB8AC3E}">
        <p14:creationId xmlns:p14="http://schemas.microsoft.com/office/powerpoint/2010/main" val="3981228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842FA6-AA83-4D5E-85A4-79769558D455}"/>
              </a:ext>
            </a:extLst>
          </p:cNvPr>
          <p:cNvSpPr>
            <a:spLocks noGrp="1"/>
          </p:cNvSpPr>
          <p:nvPr>
            <p:ph idx="1"/>
          </p:nvPr>
        </p:nvSpPr>
        <p:spPr>
          <a:xfrm>
            <a:off x="1294621" y="2583419"/>
            <a:ext cx="7415601" cy="3927882"/>
          </a:xfrm>
        </p:spPr>
        <p:txBody>
          <a:bodyPr>
            <a:normAutofit/>
          </a:bodyPr>
          <a:lstStyle/>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2000" dirty="0">
              <a:solidFill>
                <a:srgbClr val="002060"/>
              </a:solidFill>
              <a:latin typeface="Lato"/>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9" name="Content Placeholder 1"/>
          <p:cNvSpPr txBox="1">
            <a:spLocks/>
          </p:cNvSpPr>
          <p:nvPr/>
        </p:nvSpPr>
        <p:spPr>
          <a:xfrm>
            <a:off x="1991544" y="3445470"/>
            <a:ext cx="8424936"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1" name="Content Placeholder 1">
            <a:extLst>
              <a:ext uri="{FF2B5EF4-FFF2-40B4-BE49-F238E27FC236}">
                <a16:creationId xmlns:a16="http://schemas.microsoft.com/office/drawing/2014/main" id="{CED6D466-BC08-4240-8117-1F5D1025CF60}"/>
              </a:ext>
            </a:extLst>
          </p:cNvPr>
          <p:cNvSpPr txBox="1">
            <a:spLocks/>
          </p:cNvSpPr>
          <p:nvPr/>
        </p:nvSpPr>
        <p:spPr>
          <a:xfrm>
            <a:off x="2186880" y="1612329"/>
            <a:ext cx="8229600" cy="4281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0" name="TextBox 9">
            <a:extLst>
              <a:ext uri="{FF2B5EF4-FFF2-40B4-BE49-F238E27FC236}">
                <a16:creationId xmlns:a16="http://schemas.microsoft.com/office/drawing/2014/main" id="{CC662C43-17FC-4D33-A950-70A69E1DB4F8}"/>
              </a:ext>
            </a:extLst>
          </p:cNvPr>
          <p:cNvSpPr txBox="1"/>
          <p:nvPr/>
        </p:nvSpPr>
        <p:spPr>
          <a:xfrm>
            <a:off x="2054632" y="1376137"/>
            <a:ext cx="8842747" cy="1179297"/>
          </a:xfrm>
          <a:prstGeom prst="rect">
            <a:avLst/>
          </a:prstGeom>
          <a:noFill/>
        </p:spPr>
        <p:txBody>
          <a:bodyPr wrap="square">
            <a:spAutoFit/>
          </a:bodyPr>
          <a:lstStyle/>
          <a:p>
            <a:pPr>
              <a:lnSpc>
                <a:spcPct val="134000"/>
              </a:lnSpc>
            </a:pPr>
            <a:r>
              <a:rPr lang="en-GB" sz="2800" dirty="0">
                <a:solidFill>
                  <a:srgbClr val="FF3300"/>
                </a:solidFill>
                <a:latin typeface="Lato" panose="020F0502020204030203"/>
                <a:ea typeface="Calibri" panose="020F0502020204030204" pitchFamily="34" charset="0"/>
                <a:cs typeface="Times New Roman" panose="02020603050405020304" pitchFamily="18" charset="0"/>
              </a:rPr>
              <a:t>Be able to coach road signs and codes</a:t>
            </a:r>
          </a:p>
          <a:p>
            <a:pPr>
              <a:lnSpc>
                <a:spcPct val="134000"/>
              </a:lnSpc>
            </a:pPr>
            <a:endParaRPr lang="en-GB" sz="2800" dirty="0">
              <a:solidFill>
                <a:srgbClr val="FF3300"/>
              </a:solidFill>
              <a:latin typeface="Lato" panose="020F0502020204030203"/>
              <a:ea typeface="Calibri" panose="020F0502020204030204" pitchFamily="34" charset="0"/>
              <a:cs typeface="Times New Roman" panose="02020603050405020304" pitchFamily="18" charset="0"/>
            </a:endParaRPr>
          </a:p>
        </p:txBody>
      </p:sp>
      <p:sp>
        <p:nvSpPr>
          <p:cNvPr id="13" name="Title 4">
            <a:extLst>
              <a:ext uri="{FF2B5EF4-FFF2-40B4-BE49-F238E27FC236}">
                <a16:creationId xmlns:a16="http://schemas.microsoft.com/office/drawing/2014/main" id="{647E96DD-998C-4BCA-BF86-39F99D0EC7D0}"/>
              </a:ext>
            </a:extLst>
          </p:cNvPr>
          <p:cNvSpPr>
            <a:spLocks noGrp="1"/>
          </p:cNvSpPr>
          <p:nvPr>
            <p:ph type="title"/>
          </p:nvPr>
        </p:nvSpPr>
        <p:spPr>
          <a:xfrm>
            <a:off x="226470" y="3951"/>
            <a:ext cx="11536453" cy="1143000"/>
          </a:xfrm>
        </p:spPr>
        <p:txBody>
          <a:bodyPr>
            <a:normAutofit fontScale="90000"/>
          </a:bodyPr>
          <a:lstStyle/>
          <a:p>
            <a:pPr algn="ctr"/>
            <a:r>
              <a:rPr lang="en-GB" b="1" dirty="0">
                <a:latin typeface="Lato"/>
              </a:rPr>
              <a:t>Training Aim 1  -</a:t>
            </a:r>
            <a:r>
              <a:rPr lang="en-GB" dirty="0">
                <a:latin typeface="Lato"/>
              </a:rPr>
              <a:t>establish Riding and Road Safety knowledge of coach</a:t>
            </a:r>
          </a:p>
        </p:txBody>
      </p:sp>
      <p:pic>
        <p:nvPicPr>
          <p:cNvPr id="5122" name="Picture 2" descr="The Highway Code - Road users requiring extra care">
            <a:extLst>
              <a:ext uri="{FF2B5EF4-FFF2-40B4-BE49-F238E27FC236}">
                <a16:creationId xmlns:a16="http://schemas.microsoft.com/office/drawing/2014/main" id="{A51199AD-CBFF-4787-97E6-AD7EDFAEE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2650" y="2214087"/>
            <a:ext cx="4064121" cy="35879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9E7A812-C9AE-49E3-AA23-2A75503E2964}"/>
              </a:ext>
            </a:extLst>
          </p:cNvPr>
          <p:cNvSpPr txBox="1"/>
          <p:nvPr/>
        </p:nvSpPr>
        <p:spPr>
          <a:xfrm>
            <a:off x="836589" y="2355419"/>
            <a:ext cx="6098582" cy="2592569"/>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GB" sz="2800" dirty="0">
                <a:effectLst/>
                <a:latin typeface="Lato "/>
                <a:ea typeface="Cambria" panose="02040503050406030204" pitchFamily="18" charset="0"/>
              </a:rPr>
              <a:t>Discuss Highway Code/The Rules of the Road</a:t>
            </a:r>
          </a:p>
          <a:p>
            <a:pPr marL="457200" indent="-457200">
              <a:lnSpc>
                <a:spcPct val="150000"/>
              </a:lnSpc>
              <a:buFont typeface="Arial" panose="020B0604020202020204" pitchFamily="34" charset="0"/>
              <a:buChar char="•"/>
            </a:pPr>
            <a:r>
              <a:rPr lang="en-GB" sz="2800" dirty="0">
                <a:latin typeface="Lato "/>
                <a:ea typeface="Cambria" panose="02040503050406030204" pitchFamily="18" charset="0"/>
              </a:rPr>
              <a:t>Explain relevant road markings, signs and symbols</a:t>
            </a:r>
            <a:r>
              <a:rPr lang="en-GB" sz="2800" dirty="0">
                <a:effectLst/>
                <a:latin typeface="Lato "/>
                <a:ea typeface="Cambria" panose="02040503050406030204" pitchFamily="18" charset="0"/>
              </a:rPr>
              <a:t> </a:t>
            </a:r>
            <a:endParaRPr lang="en-GB" sz="2800" dirty="0">
              <a:latin typeface="Lato "/>
            </a:endParaRPr>
          </a:p>
        </p:txBody>
      </p:sp>
    </p:spTree>
    <p:extLst>
      <p:ext uri="{BB962C8B-B14F-4D97-AF65-F5344CB8AC3E}">
        <p14:creationId xmlns:p14="http://schemas.microsoft.com/office/powerpoint/2010/main" val="108148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4435" y="94468"/>
            <a:ext cx="10600840" cy="1143000"/>
          </a:xfrm>
        </p:spPr>
        <p:txBody>
          <a:bodyPr>
            <a:normAutofit fontScale="90000"/>
          </a:bodyPr>
          <a:lstStyle/>
          <a:p>
            <a:pPr algn="ctr"/>
            <a:r>
              <a:rPr lang="en-GB" b="1" dirty="0">
                <a:latin typeface="Lato"/>
              </a:rPr>
              <a:t>Training Aim 2 – </a:t>
            </a:r>
            <a:r>
              <a:rPr lang="en-GB" sz="4000" dirty="0">
                <a:latin typeface="Lato"/>
              </a:rPr>
              <a:t>Train groups of riders in an enclosed space</a:t>
            </a:r>
          </a:p>
        </p:txBody>
      </p:sp>
      <p:sp>
        <p:nvSpPr>
          <p:cNvPr id="2" name="Content Placeholder 1">
            <a:extLst>
              <a:ext uri="{FF2B5EF4-FFF2-40B4-BE49-F238E27FC236}">
                <a16:creationId xmlns:a16="http://schemas.microsoft.com/office/drawing/2014/main" id="{78842FA6-AA83-4D5E-85A4-79769558D455}"/>
              </a:ext>
            </a:extLst>
          </p:cNvPr>
          <p:cNvSpPr>
            <a:spLocks noGrp="1"/>
          </p:cNvSpPr>
          <p:nvPr>
            <p:ph idx="1"/>
          </p:nvPr>
        </p:nvSpPr>
        <p:spPr>
          <a:xfrm>
            <a:off x="447548" y="2017901"/>
            <a:ext cx="8727449" cy="4525963"/>
          </a:xfrm>
        </p:spPr>
        <p:txBody>
          <a:bodyPr>
            <a:normAutofit fontScale="47500" lnSpcReduction="20000"/>
          </a:bodyPr>
          <a:lstStyle/>
          <a:p>
            <a:pPr fontAlgn="base">
              <a:lnSpc>
                <a:spcPct val="170000"/>
              </a:lnSpc>
            </a:pPr>
            <a:r>
              <a:rPr lang="en-GB" sz="5900" dirty="0">
                <a:latin typeface="Lato "/>
              </a:rPr>
              <a:t>Keep at least one horse length between riders.</a:t>
            </a:r>
          </a:p>
          <a:p>
            <a:pPr fontAlgn="base">
              <a:lnSpc>
                <a:spcPct val="120000"/>
              </a:lnSpc>
            </a:pPr>
            <a:r>
              <a:rPr lang="en-GB" sz="5900" dirty="0">
                <a:latin typeface="Lato "/>
              </a:rPr>
              <a:t>Give priority on the outside track to horses working at a faster gait.</a:t>
            </a:r>
          </a:p>
          <a:p>
            <a:pPr fontAlgn="base">
              <a:lnSpc>
                <a:spcPct val="120000"/>
              </a:lnSpc>
            </a:pPr>
            <a:r>
              <a:rPr lang="en-GB" sz="5900" dirty="0">
                <a:latin typeface="Lato "/>
              </a:rPr>
              <a:t> Horses should pass left shoulder to left </a:t>
            </a:r>
          </a:p>
          <a:p>
            <a:pPr marL="0" indent="0" fontAlgn="base">
              <a:lnSpc>
                <a:spcPct val="120000"/>
              </a:lnSpc>
              <a:buNone/>
            </a:pPr>
            <a:r>
              <a:rPr lang="en-GB" sz="5900" dirty="0">
                <a:latin typeface="Lato "/>
              </a:rPr>
              <a:t>   shoulder.</a:t>
            </a:r>
          </a:p>
          <a:p>
            <a:pPr fontAlgn="base">
              <a:lnSpc>
                <a:spcPct val="170000"/>
              </a:lnSpc>
            </a:pPr>
            <a:r>
              <a:rPr lang="en-GB" sz="5900" dirty="0">
                <a:latin typeface="Lato "/>
              </a:rPr>
              <a:t>If you must stop to adjust equipment move to the centre of the arena.</a:t>
            </a:r>
          </a:p>
          <a:p>
            <a:pPr marL="0" indent="0">
              <a:lnSpc>
                <a:spcPct val="150000"/>
              </a:lnSpc>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GB" sz="2000" dirty="0">
              <a:solidFill>
                <a:srgbClr val="002060"/>
              </a:solidFill>
              <a:latin typeface="Lato"/>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9" name="Content Placeholder 1"/>
          <p:cNvSpPr txBox="1">
            <a:spLocks/>
          </p:cNvSpPr>
          <p:nvPr/>
        </p:nvSpPr>
        <p:spPr>
          <a:xfrm>
            <a:off x="1991544" y="3494063"/>
            <a:ext cx="8424936"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1" name="Content Placeholder 1">
            <a:extLst>
              <a:ext uri="{FF2B5EF4-FFF2-40B4-BE49-F238E27FC236}">
                <a16:creationId xmlns:a16="http://schemas.microsoft.com/office/drawing/2014/main" id="{CED6D466-BC08-4240-8117-1F5D1025CF60}"/>
              </a:ext>
            </a:extLst>
          </p:cNvPr>
          <p:cNvSpPr txBox="1">
            <a:spLocks/>
          </p:cNvSpPr>
          <p:nvPr/>
        </p:nvSpPr>
        <p:spPr>
          <a:xfrm>
            <a:off x="2089212" y="2305899"/>
            <a:ext cx="8229600" cy="4281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pic>
        <p:nvPicPr>
          <p:cNvPr id="7" name="Picture 6" descr="A group of people riding horses&#10;&#10;Description automatically generated with medium confidence">
            <a:extLst>
              <a:ext uri="{FF2B5EF4-FFF2-40B4-BE49-F238E27FC236}">
                <a16:creationId xmlns:a16="http://schemas.microsoft.com/office/drawing/2014/main" id="{BEA828AD-E7D1-48A7-83A3-2DEF4DA8537F}"/>
              </a:ext>
            </a:extLst>
          </p:cNvPr>
          <p:cNvPicPr>
            <a:picLocks noChangeAspect="1"/>
          </p:cNvPicPr>
          <p:nvPr/>
        </p:nvPicPr>
        <p:blipFill rotWithShape="1">
          <a:blip r:embed="rId4"/>
          <a:srcRect l="2273" t="2805" r="-2273" b="27106"/>
          <a:stretch/>
        </p:blipFill>
        <p:spPr>
          <a:xfrm>
            <a:off x="7827780" y="3223002"/>
            <a:ext cx="4132696" cy="1931039"/>
          </a:xfrm>
          <a:prstGeom prst="rect">
            <a:avLst/>
          </a:prstGeom>
        </p:spPr>
      </p:pic>
      <p:sp>
        <p:nvSpPr>
          <p:cNvPr id="12" name="TextBox 11">
            <a:extLst>
              <a:ext uri="{FF2B5EF4-FFF2-40B4-BE49-F238E27FC236}">
                <a16:creationId xmlns:a16="http://schemas.microsoft.com/office/drawing/2014/main" id="{7E43C1E0-59B9-478D-94E2-BB689DF02E6D}"/>
              </a:ext>
            </a:extLst>
          </p:cNvPr>
          <p:cNvSpPr txBox="1"/>
          <p:nvPr/>
        </p:nvSpPr>
        <p:spPr>
          <a:xfrm>
            <a:off x="440603" y="1398432"/>
            <a:ext cx="10272210" cy="1384995"/>
          </a:xfrm>
          <a:prstGeom prst="rect">
            <a:avLst/>
          </a:prstGeom>
          <a:noFill/>
        </p:spPr>
        <p:txBody>
          <a:bodyPr wrap="square">
            <a:spAutoFit/>
          </a:bodyPr>
          <a:lstStyle/>
          <a:p>
            <a:pPr algn="ctr"/>
            <a:r>
              <a:rPr lang="en-GB" sz="2800" dirty="0">
                <a:solidFill>
                  <a:srgbClr val="FF3300"/>
                </a:solidFill>
                <a:latin typeface="Lato" panose="020F0502020204030203"/>
                <a:cs typeface="Times New Roman" panose="02020603050405020304" pitchFamily="18" charset="0"/>
              </a:rPr>
              <a:t>Rules of the school and awareness of other horses and riders</a:t>
            </a:r>
          </a:p>
          <a:p>
            <a:pPr algn="ctr"/>
            <a:endParaRPr lang="en-GB" sz="2800" dirty="0">
              <a:solidFill>
                <a:srgbClr val="FF0000"/>
              </a:solidFill>
            </a:endParaRPr>
          </a:p>
          <a:p>
            <a:pPr algn="ctr"/>
            <a:endParaRPr lang="en-GB" sz="2800" dirty="0">
              <a:solidFill>
                <a:srgbClr val="FF0000"/>
              </a:solidFill>
            </a:endParaRPr>
          </a:p>
        </p:txBody>
      </p:sp>
    </p:spTree>
    <p:extLst>
      <p:ext uri="{BB962C8B-B14F-4D97-AF65-F5344CB8AC3E}">
        <p14:creationId xmlns:p14="http://schemas.microsoft.com/office/powerpoint/2010/main" val="87943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4435" y="94468"/>
            <a:ext cx="10600840" cy="1143000"/>
          </a:xfrm>
        </p:spPr>
        <p:txBody>
          <a:bodyPr>
            <a:normAutofit fontScale="90000"/>
          </a:bodyPr>
          <a:lstStyle/>
          <a:p>
            <a:pPr algn="ctr"/>
            <a:r>
              <a:rPr lang="en-GB" b="1" dirty="0">
                <a:latin typeface="Lato"/>
              </a:rPr>
              <a:t>Training Aim 2 – </a:t>
            </a:r>
            <a:r>
              <a:rPr lang="en-GB" sz="4000" dirty="0">
                <a:latin typeface="Lato"/>
              </a:rPr>
              <a:t>Train groups of riders in an enclosed space</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9" name="Content Placeholder 1"/>
          <p:cNvSpPr txBox="1">
            <a:spLocks/>
          </p:cNvSpPr>
          <p:nvPr/>
        </p:nvSpPr>
        <p:spPr>
          <a:xfrm>
            <a:off x="1991544" y="3494063"/>
            <a:ext cx="8424936"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1" name="Content Placeholder 1">
            <a:extLst>
              <a:ext uri="{FF2B5EF4-FFF2-40B4-BE49-F238E27FC236}">
                <a16:creationId xmlns:a16="http://schemas.microsoft.com/office/drawing/2014/main" id="{CED6D466-BC08-4240-8117-1F5D1025CF60}"/>
              </a:ext>
            </a:extLst>
          </p:cNvPr>
          <p:cNvSpPr txBox="1">
            <a:spLocks/>
          </p:cNvSpPr>
          <p:nvPr/>
        </p:nvSpPr>
        <p:spPr>
          <a:xfrm>
            <a:off x="2089212" y="2305899"/>
            <a:ext cx="8229600" cy="4281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2" name="TextBox 11">
            <a:extLst>
              <a:ext uri="{FF2B5EF4-FFF2-40B4-BE49-F238E27FC236}">
                <a16:creationId xmlns:a16="http://schemas.microsoft.com/office/drawing/2014/main" id="{7E43C1E0-59B9-478D-94E2-BB689DF02E6D}"/>
              </a:ext>
            </a:extLst>
          </p:cNvPr>
          <p:cNvSpPr txBox="1"/>
          <p:nvPr/>
        </p:nvSpPr>
        <p:spPr>
          <a:xfrm>
            <a:off x="1151415" y="1208088"/>
            <a:ext cx="8959176" cy="1169551"/>
          </a:xfrm>
          <a:prstGeom prst="rect">
            <a:avLst/>
          </a:prstGeom>
          <a:noFill/>
        </p:spPr>
        <p:txBody>
          <a:bodyPr wrap="square">
            <a:spAutoFit/>
          </a:bodyPr>
          <a:lstStyle/>
          <a:p>
            <a:pPr>
              <a:lnSpc>
                <a:spcPct val="150000"/>
              </a:lnSpc>
            </a:pPr>
            <a:r>
              <a:rPr lang="en-GB" sz="2800" dirty="0">
                <a:solidFill>
                  <a:srgbClr val="FF3300"/>
                </a:solidFill>
                <a:latin typeface="Lato" panose="020F0502020204030203"/>
                <a:ea typeface="Calibri" panose="020F0502020204030204" pitchFamily="34" charset="0"/>
                <a:cs typeface="Times New Roman" panose="02020603050405020304" pitchFamily="18" charset="0"/>
              </a:rPr>
              <a:t>Riding with the reins in one hand</a:t>
            </a:r>
          </a:p>
          <a:p>
            <a:pPr algn="ctr"/>
            <a:endParaRPr lang="en-GB" sz="2800" dirty="0">
              <a:solidFill>
                <a:srgbClr val="FF0000"/>
              </a:solidFill>
            </a:endParaRPr>
          </a:p>
        </p:txBody>
      </p:sp>
      <p:pic>
        <p:nvPicPr>
          <p:cNvPr id="8" name="Picture 7">
            <a:extLst>
              <a:ext uri="{FF2B5EF4-FFF2-40B4-BE49-F238E27FC236}">
                <a16:creationId xmlns:a16="http://schemas.microsoft.com/office/drawing/2014/main" id="{1539B6F2-BE63-41AC-B5D5-2BB1D39CB3C0}"/>
              </a:ext>
            </a:extLst>
          </p:cNvPr>
          <p:cNvPicPr>
            <a:picLocks noChangeAspect="1"/>
          </p:cNvPicPr>
          <p:nvPr/>
        </p:nvPicPr>
        <p:blipFill>
          <a:blip r:embed="rId4"/>
          <a:stretch>
            <a:fillRect/>
          </a:stretch>
        </p:blipFill>
        <p:spPr>
          <a:xfrm>
            <a:off x="5631003" y="2138778"/>
            <a:ext cx="5350144" cy="3566763"/>
          </a:xfrm>
          <a:prstGeom prst="rect">
            <a:avLst/>
          </a:prstGeom>
        </p:spPr>
      </p:pic>
      <p:sp>
        <p:nvSpPr>
          <p:cNvPr id="15" name="TextBox 14">
            <a:extLst>
              <a:ext uri="{FF2B5EF4-FFF2-40B4-BE49-F238E27FC236}">
                <a16:creationId xmlns:a16="http://schemas.microsoft.com/office/drawing/2014/main" id="{0ADA0309-692A-4682-8B38-A59E0F91F8B7}"/>
              </a:ext>
            </a:extLst>
          </p:cNvPr>
          <p:cNvSpPr txBox="1"/>
          <p:nvPr/>
        </p:nvSpPr>
        <p:spPr>
          <a:xfrm>
            <a:off x="1003516" y="2433175"/>
            <a:ext cx="4062820" cy="2606996"/>
          </a:xfrm>
          <a:prstGeom prst="rect">
            <a:avLst/>
          </a:prstGeom>
          <a:noFill/>
        </p:spPr>
        <p:txBody>
          <a:bodyPr wrap="square">
            <a:spAutoFit/>
          </a:bodyPr>
          <a:lstStyle/>
          <a:p>
            <a:pPr>
              <a:lnSpc>
                <a:spcPct val="150000"/>
              </a:lnSpc>
            </a:pPr>
            <a:r>
              <a:rPr lang="en-GB" sz="2800" dirty="0">
                <a:effectLst/>
                <a:latin typeface="Lato" panose="020F0502020204030203"/>
                <a:ea typeface="Calibri" panose="020F0502020204030204" pitchFamily="34" charset="0"/>
                <a:cs typeface="Times New Roman" panose="02020603050405020304" pitchFamily="18" charset="0"/>
              </a:rPr>
              <a:t>Explain why this is taught and why it is a skill all riders should have.</a:t>
            </a:r>
            <a:endParaRPr lang="en-GB" sz="2800" dirty="0"/>
          </a:p>
        </p:txBody>
      </p:sp>
    </p:spTree>
    <p:extLst>
      <p:ext uri="{BB962C8B-B14F-4D97-AF65-F5344CB8AC3E}">
        <p14:creationId xmlns:p14="http://schemas.microsoft.com/office/powerpoint/2010/main" val="17513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83978" y="282597"/>
            <a:ext cx="10173324" cy="821002"/>
          </a:xfrm>
        </p:spPr>
        <p:txBody>
          <a:bodyPr>
            <a:normAutofit fontScale="90000"/>
          </a:bodyPr>
          <a:lstStyle/>
          <a:p>
            <a:r>
              <a:rPr lang="en-GB" b="1" dirty="0">
                <a:latin typeface="Lato"/>
              </a:rPr>
              <a:t>Training Aim 3 – </a:t>
            </a:r>
            <a:r>
              <a:rPr lang="en-GB" dirty="0">
                <a:latin typeface="Lato"/>
              </a:rPr>
              <a:t>prepare riders to ride safely on the road</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9" name="Content Placeholder 1"/>
          <p:cNvSpPr txBox="1">
            <a:spLocks/>
          </p:cNvSpPr>
          <p:nvPr/>
        </p:nvSpPr>
        <p:spPr>
          <a:xfrm>
            <a:off x="657967" y="2243300"/>
            <a:ext cx="8424936"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1" name="Content Placeholder 1">
            <a:extLst>
              <a:ext uri="{FF2B5EF4-FFF2-40B4-BE49-F238E27FC236}">
                <a16:creationId xmlns:a16="http://schemas.microsoft.com/office/drawing/2014/main" id="{CED6D466-BC08-4240-8117-1F5D1025CF60}"/>
              </a:ext>
            </a:extLst>
          </p:cNvPr>
          <p:cNvSpPr txBox="1">
            <a:spLocks/>
          </p:cNvSpPr>
          <p:nvPr/>
        </p:nvSpPr>
        <p:spPr>
          <a:xfrm>
            <a:off x="2210428" y="1508333"/>
            <a:ext cx="8229600" cy="4281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0" name="TextBox 9">
            <a:extLst>
              <a:ext uri="{FF2B5EF4-FFF2-40B4-BE49-F238E27FC236}">
                <a16:creationId xmlns:a16="http://schemas.microsoft.com/office/drawing/2014/main" id="{1A884565-544E-490D-B6AF-EF603D841015}"/>
              </a:ext>
            </a:extLst>
          </p:cNvPr>
          <p:cNvSpPr txBox="1"/>
          <p:nvPr/>
        </p:nvSpPr>
        <p:spPr>
          <a:xfrm>
            <a:off x="806484" y="1457529"/>
            <a:ext cx="7707956" cy="523220"/>
          </a:xfrm>
          <a:prstGeom prst="rect">
            <a:avLst/>
          </a:prstGeom>
          <a:noFill/>
        </p:spPr>
        <p:txBody>
          <a:bodyPr wrap="square">
            <a:spAutoFit/>
          </a:bodyPr>
          <a:lstStyle/>
          <a:p>
            <a:r>
              <a:rPr lang="en-GB" sz="2800" b="1" dirty="0">
                <a:solidFill>
                  <a:srgbClr val="FF0000"/>
                </a:solidFill>
                <a:effectLst/>
                <a:latin typeface="Lato" panose="020F0502020204030203"/>
                <a:ea typeface="Tahoma" panose="020B0604030504040204" pitchFamily="34" charset="0"/>
                <a:cs typeface="Tahoma" panose="020B0604030504040204" pitchFamily="34" charset="0"/>
              </a:rPr>
              <a:t>Prepare riders to ride safely on the road</a:t>
            </a:r>
            <a:endParaRPr lang="en-GB" sz="2800" b="1" dirty="0">
              <a:solidFill>
                <a:srgbClr val="FF0000"/>
              </a:solidFill>
            </a:endParaRPr>
          </a:p>
        </p:txBody>
      </p:sp>
      <p:pic>
        <p:nvPicPr>
          <p:cNvPr id="13" name="Picture 12" descr="A person riding a horse&#10;&#10;Description automatically generated">
            <a:extLst>
              <a:ext uri="{FF2B5EF4-FFF2-40B4-BE49-F238E27FC236}">
                <a16:creationId xmlns:a16="http://schemas.microsoft.com/office/drawing/2014/main" id="{1D28872B-B0DA-4138-9E61-5F8EFE15B1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6441" y="2563100"/>
            <a:ext cx="4858867" cy="3238900"/>
          </a:xfrm>
          <a:prstGeom prst="rect">
            <a:avLst/>
          </a:prstGeom>
        </p:spPr>
      </p:pic>
      <p:sp>
        <p:nvSpPr>
          <p:cNvPr id="15" name="TextBox 14">
            <a:extLst>
              <a:ext uri="{FF2B5EF4-FFF2-40B4-BE49-F238E27FC236}">
                <a16:creationId xmlns:a16="http://schemas.microsoft.com/office/drawing/2014/main" id="{E9FB7A23-585C-4945-93BE-EBE492F632F7}"/>
              </a:ext>
            </a:extLst>
          </p:cNvPr>
          <p:cNvSpPr txBox="1"/>
          <p:nvPr/>
        </p:nvSpPr>
        <p:spPr>
          <a:xfrm>
            <a:off x="309925" y="2550772"/>
            <a:ext cx="6800068" cy="3885231"/>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800" dirty="0">
                <a:latin typeface="Lato" panose="020F0502020204030203"/>
              </a:rPr>
              <a:t>Control of horse including hand signals on a simulated road route</a:t>
            </a:r>
          </a:p>
          <a:p>
            <a:pPr marL="342900" indent="-342900">
              <a:lnSpc>
                <a:spcPct val="150000"/>
              </a:lnSpc>
              <a:buFont typeface="Arial" panose="020B0604020202020204" pitchFamily="34" charset="0"/>
              <a:buChar char="•"/>
            </a:pPr>
            <a:r>
              <a:rPr lang="en-GB" sz="2800" dirty="0">
                <a:latin typeface="Lato" panose="020F0502020204030203"/>
              </a:rPr>
              <a:t>Different junctions/priorities</a:t>
            </a:r>
          </a:p>
          <a:p>
            <a:pPr marL="342900" indent="-342900">
              <a:lnSpc>
                <a:spcPct val="150000"/>
              </a:lnSpc>
              <a:buFont typeface="Arial" panose="020B0604020202020204" pitchFamily="34" charset="0"/>
              <a:buChar char="•"/>
            </a:pPr>
            <a:r>
              <a:rPr lang="en-GB" sz="2800" dirty="0">
                <a:latin typeface="Lato" panose="020F0502020204030203"/>
              </a:rPr>
              <a:t>Emergency dismount procedures</a:t>
            </a:r>
          </a:p>
          <a:p>
            <a:pPr marL="342900" indent="-342900">
              <a:lnSpc>
                <a:spcPct val="150000"/>
              </a:lnSpc>
              <a:buFont typeface="Arial" panose="020B0604020202020204" pitchFamily="34" charset="0"/>
              <a:buChar char="•"/>
            </a:pPr>
            <a:r>
              <a:rPr lang="en-GB" sz="2800" dirty="0">
                <a:latin typeface="Lato" panose="020F0502020204030203"/>
              </a:rPr>
              <a:t>Passing hazards</a:t>
            </a:r>
          </a:p>
          <a:p>
            <a:pPr marL="342900" indent="-342900">
              <a:lnSpc>
                <a:spcPct val="150000"/>
              </a:lnSpc>
              <a:buFont typeface="Arial" panose="020B0604020202020204" pitchFamily="34" charset="0"/>
              <a:buChar char="•"/>
            </a:pPr>
            <a:endParaRPr lang="en-GB" sz="2800" dirty="0">
              <a:latin typeface="Lato" panose="020F0502020204030203"/>
            </a:endParaRPr>
          </a:p>
        </p:txBody>
      </p:sp>
    </p:spTree>
    <p:extLst>
      <p:ext uri="{BB962C8B-B14F-4D97-AF65-F5344CB8AC3E}">
        <p14:creationId xmlns:p14="http://schemas.microsoft.com/office/powerpoint/2010/main" val="357931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 calcmode="lin" valueType="num">
                                      <p:cBhvr additive="base">
                                        <p:cTn id="19"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 calcmode="lin" valueType="num">
                                      <p:cBhvr additive="base">
                                        <p:cTn id="2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anim calcmode="lin" valueType="num">
                                      <p:cBhvr additive="base">
                                        <p:cTn id="31"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7872" y="719766"/>
            <a:ext cx="9142156" cy="638614"/>
          </a:xfrm>
        </p:spPr>
        <p:txBody>
          <a:bodyPr>
            <a:normAutofit fontScale="90000"/>
          </a:bodyPr>
          <a:lstStyle/>
          <a:p>
            <a:r>
              <a:rPr lang="en-GB" b="1" dirty="0">
                <a:latin typeface="Lato"/>
              </a:rPr>
              <a:t>Training Aim 4 - </a:t>
            </a:r>
            <a:r>
              <a:rPr lang="en-GB" dirty="0">
                <a:latin typeface="Lato" panose="020F0502020204030203"/>
                <a:ea typeface="Tahoma" panose="020B0604030504040204" pitchFamily="34" charset="0"/>
                <a:cs typeface="Tahoma" panose="020B0604030504040204" pitchFamily="34" charset="0"/>
              </a:rPr>
              <a:t>Train riders to ride safely on the road</a:t>
            </a:r>
            <a:br>
              <a:rPr lang="en-GB" b="1" dirty="0"/>
            </a:br>
            <a:endParaRPr lang="en-GB" dirty="0">
              <a:latin typeface="Lato"/>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9" name="Content Placeholder 1"/>
          <p:cNvSpPr txBox="1">
            <a:spLocks/>
          </p:cNvSpPr>
          <p:nvPr/>
        </p:nvSpPr>
        <p:spPr>
          <a:xfrm>
            <a:off x="1991544" y="3494063"/>
            <a:ext cx="8424936"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1" name="Content Placeholder 1">
            <a:extLst>
              <a:ext uri="{FF2B5EF4-FFF2-40B4-BE49-F238E27FC236}">
                <a16:creationId xmlns:a16="http://schemas.microsoft.com/office/drawing/2014/main" id="{CED6D466-BC08-4240-8117-1F5D1025CF60}"/>
              </a:ext>
            </a:extLst>
          </p:cNvPr>
          <p:cNvSpPr txBox="1">
            <a:spLocks/>
          </p:cNvSpPr>
          <p:nvPr/>
        </p:nvSpPr>
        <p:spPr>
          <a:xfrm>
            <a:off x="2210428" y="1508333"/>
            <a:ext cx="8229600" cy="4281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0" name="TextBox 9">
            <a:extLst>
              <a:ext uri="{FF2B5EF4-FFF2-40B4-BE49-F238E27FC236}">
                <a16:creationId xmlns:a16="http://schemas.microsoft.com/office/drawing/2014/main" id="{C08CB53D-8042-488D-B2AD-71FE85A52279}"/>
              </a:ext>
            </a:extLst>
          </p:cNvPr>
          <p:cNvSpPr txBox="1"/>
          <p:nvPr/>
        </p:nvSpPr>
        <p:spPr>
          <a:xfrm>
            <a:off x="-948812" y="1607723"/>
            <a:ext cx="8646177" cy="954107"/>
          </a:xfrm>
          <a:prstGeom prst="rect">
            <a:avLst/>
          </a:prstGeom>
          <a:noFill/>
        </p:spPr>
        <p:txBody>
          <a:bodyPr wrap="square">
            <a:spAutoFit/>
          </a:bodyPr>
          <a:lstStyle/>
          <a:p>
            <a:pPr algn="ctr"/>
            <a:r>
              <a:rPr lang="en-GB" sz="2800" dirty="0">
                <a:solidFill>
                  <a:srgbClr val="FF0000"/>
                </a:solidFill>
                <a:latin typeface="Lato" panose="020F0502020204030203"/>
              </a:rPr>
              <a:t>Establish a suitable road route(s)</a:t>
            </a:r>
          </a:p>
          <a:p>
            <a:pPr algn="ctr"/>
            <a:endParaRPr lang="en-GB" sz="2800" b="1" dirty="0">
              <a:solidFill>
                <a:srgbClr val="FF0000"/>
              </a:solidFill>
            </a:endParaRPr>
          </a:p>
        </p:txBody>
      </p:sp>
      <p:sp>
        <p:nvSpPr>
          <p:cNvPr id="12" name="TextBox 11">
            <a:extLst>
              <a:ext uri="{FF2B5EF4-FFF2-40B4-BE49-F238E27FC236}">
                <a16:creationId xmlns:a16="http://schemas.microsoft.com/office/drawing/2014/main" id="{62A9B40E-01FC-49C9-8FE8-1EA42593292A}"/>
              </a:ext>
            </a:extLst>
          </p:cNvPr>
          <p:cNvSpPr txBox="1"/>
          <p:nvPr/>
        </p:nvSpPr>
        <p:spPr>
          <a:xfrm>
            <a:off x="1906" y="2234730"/>
            <a:ext cx="6117910" cy="3903504"/>
          </a:xfrm>
          <a:prstGeom prst="rect">
            <a:avLst/>
          </a:prstGeom>
          <a:noFill/>
        </p:spPr>
        <p:txBody>
          <a:bodyPr wrap="square">
            <a:spAutoFit/>
          </a:bodyPr>
          <a:lstStyle/>
          <a:p>
            <a:pPr marL="914400" lvl="1" indent="-457200">
              <a:lnSpc>
                <a:spcPct val="150000"/>
              </a:lnSpc>
              <a:buFont typeface="Arial" panose="020B0604020202020204" pitchFamily="34" charset="0"/>
              <a:buChar char="•"/>
            </a:pPr>
            <a:r>
              <a:rPr lang="en-GB" sz="2800" dirty="0">
                <a:effectLst/>
                <a:latin typeface="Calibri" panose="020F0502020204030204" pitchFamily="34" charset="0"/>
                <a:ea typeface="Calibri" panose="020F0502020204030204" pitchFamily="34" charset="0"/>
                <a:cs typeface="Times New Roman" panose="02020603050405020304" pitchFamily="18" charset="0"/>
              </a:rPr>
              <a:t>Trainers to walk to find suitable routes that include left, right turns with some traffic. </a:t>
            </a:r>
          </a:p>
          <a:p>
            <a:pPr marL="914400" lvl="1" indent="-457200">
              <a:lnSpc>
                <a:spcPct val="150000"/>
              </a:lnSpc>
              <a:buFont typeface="Arial" panose="020B0604020202020204" pitchFamily="34" charset="0"/>
              <a:buChar char="•"/>
            </a:pPr>
            <a:r>
              <a:rPr lang="en-GB" sz="2800" dirty="0">
                <a:effectLst/>
                <a:latin typeface="Calibri" panose="020F0502020204030204" pitchFamily="34" charset="0"/>
                <a:ea typeface="Calibri" panose="020F0502020204030204" pitchFamily="34" charset="0"/>
                <a:cs typeface="Times New Roman" panose="02020603050405020304" pitchFamily="18" charset="0"/>
              </a:rPr>
              <a:t>How to try and find a suitable place to ride at each venue you are training at.</a:t>
            </a:r>
          </a:p>
        </p:txBody>
      </p:sp>
      <p:pic>
        <p:nvPicPr>
          <p:cNvPr id="7" name="Picture 6">
            <a:extLst>
              <a:ext uri="{FF2B5EF4-FFF2-40B4-BE49-F238E27FC236}">
                <a16:creationId xmlns:a16="http://schemas.microsoft.com/office/drawing/2014/main" id="{BEAB4384-0BFE-4732-AF78-6084B98D2104}"/>
              </a:ext>
            </a:extLst>
          </p:cNvPr>
          <p:cNvPicPr>
            <a:picLocks noChangeAspect="1"/>
          </p:cNvPicPr>
          <p:nvPr/>
        </p:nvPicPr>
        <p:blipFill rotWithShape="1">
          <a:blip r:embed="rId4"/>
          <a:srcRect t="6774" r="37742" b="18536"/>
          <a:stretch/>
        </p:blipFill>
        <p:spPr>
          <a:xfrm>
            <a:off x="6656679" y="2210783"/>
            <a:ext cx="5303537" cy="3578889"/>
          </a:xfrm>
          <a:prstGeom prst="rect">
            <a:avLst/>
          </a:prstGeom>
        </p:spPr>
      </p:pic>
    </p:spTree>
    <p:extLst>
      <p:ext uri="{BB962C8B-B14F-4D97-AF65-F5344CB8AC3E}">
        <p14:creationId xmlns:p14="http://schemas.microsoft.com/office/powerpoint/2010/main" val="91327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7872" y="719766"/>
            <a:ext cx="9142156" cy="638614"/>
          </a:xfrm>
        </p:spPr>
        <p:txBody>
          <a:bodyPr>
            <a:normAutofit fontScale="90000"/>
          </a:bodyPr>
          <a:lstStyle/>
          <a:p>
            <a:r>
              <a:rPr lang="en-GB" b="1" dirty="0">
                <a:latin typeface="Lato"/>
              </a:rPr>
              <a:t>Training Aim 4 - </a:t>
            </a:r>
            <a:r>
              <a:rPr lang="en-GB" dirty="0">
                <a:latin typeface="Lato" panose="020F0502020204030203"/>
                <a:ea typeface="Tahoma" panose="020B0604030504040204" pitchFamily="34" charset="0"/>
                <a:cs typeface="Tahoma" panose="020B0604030504040204" pitchFamily="34" charset="0"/>
              </a:rPr>
              <a:t>Train riders to ride safely on the road</a:t>
            </a:r>
            <a:br>
              <a:rPr lang="en-GB" b="1" dirty="0"/>
            </a:br>
            <a:endParaRPr lang="en-GB" dirty="0">
              <a:latin typeface="Lato"/>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9" name="Content Placeholder 1"/>
          <p:cNvSpPr txBox="1">
            <a:spLocks/>
          </p:cNvSpPr>
          <p:nvPr/>
        </p:nvSpPr>
        <p:spPr>
          <a:xfrm>
            <a:off x="1991544" y="3494063"/>
            <a:ext cx="8424936"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1" name="Content Placeholder 1">
            <a:extLst>
              <a:ext uri="{FF2B5EF4-FFF2-40B4-BE49-F238E27FC236}">
                <a16:creationId xmlns:a16="http://schemas.microsoft.com/office/drawing/2014/main" id="{CED6D466-BC08-4240-8117-1F5D1025CF60}"/>
              </a:ext>
            </a:extLst>
          </p:cNvPr>
          <p:cNvSpPr txBox="1">
            <a:spLocks/>
          </p:cNvSpPr>
          <p:nvPr/>
        </p:nvSpPr>
        <p:spPr>
          <a:xfrm>
            <a:off x="2210428" y="1508333"/>
            <a:ext cx="8229600" cy="4281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7" name="TextBox 6">
            <a:extLst>
              <a:ext uri="{FF2B5EF4-FFF2-40B4-BE49-F238E27FC236}">
                <a16:creationId xmlns:a16="http://schemas.microsoft.com/office/drawing/2014/main" id="{5A282706-A7E7-4F35-8ED8-9EC58F8689A2}"/>
              </a:ext>
            </a:extLst>
          </p:cNvPr>
          <p:cNvSpPr txBox="1"/>
          <p:nvPr/>
        </p:nvSpPr>
        <p:spPr>
          <a:xfrm>
            <a:off x="404600" y="2076358"/>
            <a:ext cx="6282895" cy="600164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800" dirty="0">
                <a:latin typeface="Lato" panose="020F0502020204030203"/>
              </a:rPr>
              <a:t>Support riders riding the route</a:t>
            </a:r>
          </a:p>
          <a:p>
            <a:pPr marL="342900" indent="-342900">
              <a:lnSpc>
                <a:spcPct val="150000"/>
              </a:lnSpc>
              <a:buFont typeface="Arial" panose="020B0604020202020204" pitchFamily="34" charset="0"/>
              <a:buChar char="•"/>
            </a:pPr>
            <a:r>
              <a:rPr lang="en-GB" sz="2800" dirty="0">
                <a:latin typeface="Lato" panose="020F0502020204030203"/>
              </a:rPr>
              <a:t>Discuss different types of hazard and how to deal with them</a:t>
            </a:r>
          </a:p>
          <a:p>
            <a:pPr marL="342900" indent="-342900">
              <a:lnSpc>
                <a:spcPct val="150000"/>
              </a:lnSpc>
              <a:buFont typeface="Arial" panose="020B0604020202020204" pitchFamily="34" charset="0"/>
              <a:buChar char="•"/>
            </a:pPr>
            <a:r>
              <a:rPr lang="en-GB" sz="2800" dirty="0">
                <a:latin typeface="Lato" panose="020F0502020204030203"/>
              </a:rPr>
              <a:t>When to carry out emergency dismount</a:t>
            </a:r>
          </a:p>
          <a:p>
            <a:pPr marL="342900" indent="-342900">
              <a:lnSpc>
                <a:spcPct val="150000"/>
              </a:lnSpc>
              <a:buFont typeface="Arial" panose="020B0604020202020204" pitchFamily="34" charset="0"/>
              <a:buChar char="•"/>
            </a:pPr>
            <a:r>
              <a:rPr lang="en-GB" sz="2800" dirty="0">
                <a:latin typeface="Lato" panose="020F0502020204030203"/>
              </a:rPr>
              <a:t>Establish protocols for riding side by side (not in Ireland).</a:t>
            </a:r>
          </a:p>
          <a:p>
            <a:pPr marL="342900" indent="-342900">
              <a:lnSpc>
                <a:spcPct val="150000"/>
              </a:lnSpc>
              <a:buFont typeface="Arial" panose="020B0604020202020204" pitchFamily="34" charset="0"/>
              <a:buChar char="•"/>
            </a:pPr>
            <a:endParaRPr lang="en-GB" sz="2800" dirty="0">
              <a:latin typeface="Lato" panose="020F0502020204030203"/>
            </a:endParaRPr>
          </a:p>
          <a:p>
            <a:pPr marL="342900" indent="-342900">
              <a:buFont typeface="Arial" panose="020B0604020202020204" pitchFamily="34" charset="0"/>
              <a:buChar char="•"/>
            </a:pPr>
            <a:endParaRPr lang="en-GB" sz="2400" dirty="0">
              <a:latin typeface="Lato" panose="020F0502020204030203"/>
            </a:endParaRPr>
          </a:p>
          <a:p>
            <a:pPr marL="342900" indent="-342900">
              <a:buFont typeface="Arial" panose="020B0604020202020204" pitchFamily="34" charset="0"/>
              <a:buChar char="•"/>
            </a:pPr>
            <a:endParaRPr lang="en-GB" sz="2400" dirty="0">
              <a:latin typeface="Lato" panose="020F0502020204030203"/>
            </a:endParaRPr>
          </a:p>
        </p:txBody>
      </p:sp>
      <p:sp>
        <p:nvSpPr>
          <p:cNvPr id="10" name="TextBox 9">
            <a:extLst>
              <a:ext uri="{FF2B5EF4-FFF2-40B4-BE49-F238E27FC236}">
                <a16:creationId xmlns:a16="http://schemas.microsoft.com/office/drawing/2014/main" id="{C08CB53D-8042-488D-B2AD-71FE85A52279}"/>
              </a:ext>
            </a:extLst>
          </p:cNvPr>
          <p:cNvSpPr txBox="1"/>
          <p:nvPr/>
        </p:nvSpPr>
        <p:spPr>
          <a:xfrm>
            <a:off x="389334" y="1425601"/>
            <a:ext cx="8646177" cy="954107"/>
          </a:xfrm>
          <a:prstGeom prst="rect">
            <a:avLst/>
          </a:prstGeom>
          <a:noFill/>
        </p:spPr>
        <p:txBody>
          <a:bodyPr wrap="square">
            <a:spAutoFit/>
          </a:bodyPr>
          <a:lstStyle/>
          <a:p>
            <a:pPr algn="ctr"/>
            <a:r>
              <a:rPr lang="en-GB" sz="2800" dirty="0">
                <a:solidFill>
                  <a:srgbClr val="FF0000"/>
                </a:solidFill>
                <a:latin typeface="Lato" panose="020F0502020204030203"/>
              </a:rPr>
              <a:t>Walk road route(s) with riders (on foot and on horses).</a:t>
            </a:r>
          </a:p>
          <a:p>
            <a:pPr algn="ctr"/>
            <a:endParaRPr lang="en-GB" sz="2800" b="1" dirty="0">
              <a:solidFill>
                <a:srgbClr val="FF0000"/>
              </a:solidFill>
            </a:endParaRPr>
          </a:p>
        </p:txBody>
      </p:sp>
      <p:pic>
        <p:nvPicPr>
          <p:cNvPr id="2" name="Picture 1">
            <a:extLst>
              <a:ext uri="{FF2B5EF4-FFF2-40B4-BE49-F238E27FC236}">
                <a16:creationId xmlns:a16="http://schemas.microsoft.com/office/drawing/2014/main" id="{3849D8AA-0D74-4AAF-9537-79EC136C4281}"/>
              </a:ext>
            </a:extLst>
          </p:cNvPr>
          <p:cNvPicPr>
            <a:picLocks noChangeAspect="1"/>
          </p:cNvPicPr>
          <p:nvPr/>
        </p:nvPicPr>
        <p:blipFill rotWithShape="1">
          <a:blip r:embed="rId4"/>
          <a:srcRect l="13428" t="12586" r="20758" b="6869"/>
          <a:stretch/>
        </p:blipFill>
        <p:spPr>
          <a:xfrm>
            <a:off x="7195080" y="2366634"/>
            <a:ext cx="4233275" cy="3288581"/>
          </a:xfrm>
          <a:prstGeom prst="rect">
            <a:avLst/>
          </a:prstGeom>
        </p:spPr>
      </p:pic>
    </p:spTree>
    <p:extLst>
      <p:ext uri="{BB962C8B-B14F-4D97-AF65-F5344CB8AC3E}">
        <p14:creationId xmlns:p14="http://schemas.microsoft.com/office/powerpoint/2010/main" val="101024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D484C1-577A-49E3-B1D8-5B0CD5CC0EA8}"/>
              </a:ext>
            </a:extLst>
          </p:cNvPr>
          <p:cNvSpPr>
            <a:spLocks noGrp="1"/>
          </p:cNvSpPr>
          <p:nvPr>
            <p:ph type="title"/>
          </p:nvPr>
        </p:nvSpPr>
        <p:spPr>
          <a:xfrm>
            <a:off x="1008681" y="0"/>
            <a:ext cx="10515600" cy="1325563"/>
          </a:xfrm>
        </p:spPr>
        <p:txBody>
          <a:bodyPr>
            <a:normAutofit/>
          </a:bodyPr>
          <a:lstStyle/>
          <a:p>
            <a:r>
              <a:rPr lang="en-GB" b="1" dirty="0">
                <a:latin typeface="Lato"/>
              </a:rPr>
              <a:t>Training Aim 5 –</a:t>
            </a:r>
            <a:r>
              <a:rPr lang="en-GB" dirty="0">
                <a:latin typeface="Lato"/>
              </a:rPr>
              <a:t>sign off Bronze and Silver Challenge booklets</a:t>
            </a:r>
          </a:p>
        </p:txBody>
      </p:sp>
      <p:sp>
        <p:nvSpPr>
          <p:cNvPr id="13" name="TextBox 12">
            <a:extLst>
              <a:ext uri="{FF2B5EF4-FFF2-40B4-BE49-F238E27FC236}">
                <a16:creationId xmlns:a16="http://schemas.microsoft.com/office/drawing/2014/main" id="{0C5AB31C-0BA7-4C63-BA1B-D80966F3F1E0}"/>
              </a:ext>
            </a:extLst>
          </p:cNvPr>
          <p:cNvSpPr txBox="1"/>
          <p:nvPr/>
        </p:nvSpPr>
        <p:spPr>
          <a:xfrm>
            <a:off x="241175" y="1536040"/>
            <a:ext cx="7576945" cy="538609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3200" dirty="0">
                <a:latin typeface="Lato" panose="020F0502020204030203"/>
              </a:rPr>
              <a:t>Observe riders completing all sections.</a:t>
            </a:r>
          </a:p>
          <a:p>
            <a:pPr marL="342900" indent="-342900">
              <a:lnSpc>
                <a:spcPct val="150000"/>
              </a:lnSpc>
              <a:buFont typeface="Arial" panose="020B0604020202020204" pitchFamily="34" charset="0"/>
              <a:buChar char="•"/>
            </a:pPr>
            <a:r>
              <a:rPr lang="en-GB" sz="3200" dirty="0">
                <a:solidFill>
                  <a:srgbClr val="FF0000"/>
                </a:solidFill>
                <a:latin typeface="Lato" panose="020F0502020204030203"/>
              </a:rPr>
              <a:t>When observing road route, step back and make sure the rider is independently competent and safe!</a:t>
            </a:r>
          </a:p>
          <a:p>
            <a:pPr marL="342900" indent="-342900">
              <a:lnSpc>
                <a:spcPct val="150000"/>
              </a:lnSpc>
              <a:buFont typeface="Arial" panose="020B0604020202020204" pitchFamily="34" charset="0"/>
              <a:buChar char="•"/>
            </a:pPr>
            <a:r>
              <a:rPr lang="en-GB" sz="3200" dirty="0">
                <a:latin typeface="Lato" panose="020F0502020204030203"/>
              </a:rPr>
              <a:t>Remember – it is your reputation behind this award.</a:t>
            </a:r>
          </a:p>
          <a:p>
            <a:pPr marL="342900" indent="-342900">
              <a:buFont typeface="Arial" panose="020B0604020202020204" pitchFamily="34" charset="0"/>
              <a:buChar char="•"/>
            </a:pPr>
            <a:endParaRPr lang="en-GB" sz="3200" dirty="0">
              <a:latin typeface="Lato" panose="020F0502020204030203"/>
            </a:endParaRPr>
          </a:p>
          <a:p>
            <a:pPr marL="342900" indent="-342900">
              <a:buFont typeface="Arial" panose="020B0604020202020204" pitchFamily="34" charset="0"/>
              <a:buChar char="•"/>
            </a:pPr>
            <a:endParaRPr lang="en-GB" sz="2400" dirty="0">
              <a:latin typeface="Lato" panose="020F0502020204030203"/>
            </a:endParaRPr>
          </a:p>
        </p:txBody>
      </p:sp>
      <p:pic>
        <p:nvPicPr>
          <p:cNvPr id="15" name="Picture 14">
            <a:extLst>
              <a:ext uri="{FF2B5EF4-FFF2-40B4-BE49-F238E27FC236}">
                <a16:creationId xmlns:a16="http://schemas.microsoft.com/office/drawing/2014/main" id="{711501E7-AB2C-4BDA-93D5-4B22EF28A31F}"/>
              </a:ext>
            </a:extLst>
          </p:cNvPr>
          <p:cNvPicPr>
            <a:picLocks noChangeAspect="1"/>
          </p:cNvPicPr>
          <p:nvPr/>
        </p:nvPicPr>
        <p:blipFill rotWithShape="1">
          <a:blip r:embed="rId3"/>
          <a:srcRect l="9788" t="17627" r="59039" b="6214"/>
          <a:stretch/>
        </p:blipFill>
        <p:spPr>
          <a:xfrm>
            <a:off x="8046720" y="1325563"/>
            <a:ext cx="3904105" cy="5365199"/>
          </a:xfrm>
          <a:prstGeom prst="rect">
            <a:avLst/>
          </a:prstGeom>
        </p:spPr>
      </p:pic>
    </p:spTree>
    <p:extLst>
      <p:ext uri="{BB962C8B-B14F-4D97-AF65-F5344CB8AC3E}">
        <p14:creationId xmlns:p14="http://schemas.microsoft.com/office/powerpoint/2010/main" val="32508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62064" y="143221"/>
            <a:ext cx="9344416" cy="1143000"/>
          </a:xfrm>
        </p:spPr>
        <p:txBody>
          <a:bodyPr>
            <a:normAutofit fontScale="90000"/>
          </a:bodyPr>
          <a:lstStyle/>
          <a:p>
            <a:r>
              <a:rPr lang="en-GB" b="1" dirty="0">
                <a:latin typeface="Lato"/>
              </a:rPr>
              <a:t>Training Aim 6 – </a:t>
            </a:r>
            <a:r>
              <a:rPr lang="en-GB" dirty="0">
                <a:latin typeface="Lato"/>
              </a:rPr>
              <a:t>review own learning</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9" name="Content Placeholder 1"/>
          <p:cNvSpPr txBox="1">
            <a:spLocks/>
          </p:cNvSpPr>
          <p:nvPr/>
        </p:nvSpPr>
        <p:spPr>
          <a:xfrm>
            <a:off x="1991544" y="3494063"/>
            <a:ext cx="8424936"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1" name="Content Placeholder 1">
            <a:extLst>
              <a:ext uri="{FF2B5EF4-FFF2-40B4-BE49-F238E27FC236}">
                <a16:creationId xmlns:a16="http://schemas.microsoft.com/office/drawing/2014/main" id="{CED6D466-BC08-4240-8117-1F5D1025CF60}"/>
              </a:ext>
            </a:extLst>
          </p:cNvPr>
          <p:cNvSpPr txBox="1">
            <a:spLocks/>
          </p:cNvSpPr>
          <p:nvPr/>
        </p:nvSpPr>
        <p:spPr>
          <a:xfrm>
            <a:off x="2210428" y="1508333"/>
            <a:ext cx="8229600" cy="4281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7" name="TextBox 6">
            <a:extLst>
              <a:ext uri="{FF2B5EF4-FFF2-40B4-BE49-F238E27FC236}">
                <a16:creationId xmlns:a16="http://schemas.microsoft.com/office/drawing/2014/main" id="{5A282706-A7E7-4F35-8ED8-9EC58F8689A2}"/>
              </a:ext>
            </a:extLst>
          </p:cNvPr>
          <p:cNvSpPr txBox="1"/>
          <p:nvPr/>
        </p:nvSpPr>
        <p:spPr>
          <a:xfrm>
            <a:off x="438800" y="1669266"/>
            <a:ext cx="6561969" cy="507831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800" dirty="0">
                <a:latin typeface="Lato" panose="020F0502020204030203"/>
              </a:rPr>
              <a:t>Riding safely in alternative environments</a:t>
            </a:r>
          </a:p>
          <a:p>
            <a:pPr marL="342900" indent="-342900">
              <a:lnSpc>
                <a:spcPct val="150000"/>
              </a:lnSpc>
              <a:buFont typeface="Arial" panose="020B0604020202020204" pitchFamily="34" charset="0"/>
              <a:buChar char="•"/>
            </a:pPr>
            <a:r>
              <a:rPr lang="en-GB" sz="2800" dirty="0">
                <a:latin typeface="Lato" panose="020F0502020204030203"/>
              </a:rPr>
              <a:t>Setting up training</a:t>
            </a:r>
          </a:p>
          <a:p>
            <a:pPr marL="342900" indent="-342900">
              <a:lnSpc>
                <a:spcPct val="150000"/>
              </a:lnSpc>
              <a:buFont typeface="Arial" panose="020B0604020202020204" pitchFamily="34" charset="0"/>
              <a:buChar char="•"/>
            </a:pPr>
            <a:r>
              <a:rPr lang="en-GB" sz="2800" dirty="0">
                <a:latin typeface="Lato" panose="020F0502020204030203"/>
              </a:rPr>
              <a:t>Promoting training</a:t>
            </a:r>
          </a:p>
          <a:p>
            <a:pPr marL="342900" indent="-342900">
              <a:lnSpc>
                <a:spcPct val="150000"/>
              </a:lnSpc>
              <a:buFont typeface="Arial" panose="020B0604020202020204" pitchFamily="34" charset="0"/>
              <a:buChar char="•"/>
            </a:pPr>
            <a:r>
              <a:rPr lang="en-GB" sz="2800" dirty="0">
                <a:latin typeface="Lato" panose="020F0502020204030203"/>
              </a:rPr>
              <a:t>Costs and sources of funding</a:t>
            </a:r>
          </a:p>
          <a:p>
            <a:pPr marL="342900" indent="-342900">
              <a:lnSpc>
                <a:spcPct val="150000"/>
              </a:lnSpc>
              <a:buFont typeface="Arial" panose="020B0604020202020204" pitchFamily="34" charset="0"/>
              <a:buChar char="•"/>
            </a:pPr>
            <a:r>
              <a:rPr lang="en-GB" sz="2800" dirty="0">
                <a:latin typeface="Lato" panose="020F0502020204030203"/>
              </a:rPr>
              <a:t>Value to coaches in being an APC</a:t>
            </a:r>
          </a:p>
          <a:p>
            <a:pPr marL="342900" indent="-342900">
              <a:buFont typeface="Arial" panose="020B0604020202020204" pitchFamily="34" charset="0"/>
              <a:buChar char="•"/>
            </a:pPr>
            <a:endParaRPr lang="en-GB" sz="2400" dirty="0">
              <a:latin typeface="Lato" panose="020F0502020204030203"/>
            </a:endParaRPr>
          </a:p>
          <a:p>
            <a:pPr marL="342900" indent="-342900">
              <a:buFont typeface="Arial" panose="020B0604020202020204" pitchFamily="34" charset="0"/>
              <a:buChar char="•"/>
            </a:pPr>
            <a:endParaRPr lang="en-GB" sz="2400" dirty="0">
              <a:latin typeface="Lato" panose="020F0502020204030203"/>
            </a:endParaRPr>
          </a:p>
          <a:p>
            <a:pPr marL="342900" indent="-342900">
              <a:buFont typeface="Arial" panose="020B0604020202020204" pitchFamily="34" charset="0"/>
              <a:buChar char="•"/>
            </a:pPr>
            <a:endParaRPr lang="en-GB" sz="2400" dirty="0">
              <a:latin typeface="Lato" panose="020F0502020204030203"/>
            </a:endParaRPr>
          </a:p>
        </p:txBody>
      </p:sp>
      <p:pic>
        <p:nvPicPr>
          <p:cNvPr id="14" name="Picture 13" descr="A group of people riding a horse in a field&#10;&#10;Description automatically generated">
            <a:extLst>
              <a:ext uri="{FF2B5EF4-FFF2-40B4-BE49-F238E27FC236}">
                <a16:creationId xmlns:a16="http://schemas.microsoft.com/office/drawing/2014/main" id="{8339899D-B1C3-4028-93A8-A79F1C5BE7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3436" y="1889825"/>
            <a:ext cx="5189764" cy="3459842"/>
          </a:xfrm>
          <a:prstGeom prst="rect">
            <a:avLst/>
          </a:prstGeom>
        </p:spPr>
      </p:pic>
    </p:spTree>
    <p:extLst>
      <p:ext uri="{BB962C8B-B14F-4D97-AF65-F5344CB8AC3E}">
        <p14:creationId xmlns:p14="http://schemas.microsoft.com/office/powerpoint/2010/main" val="264894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8852" y="274638"/>
            <a:ext cx="6503252" cy="1143000"/>
          </a:xfrm>
        </p:spPr>
        <p:txBody>
          <a:bodyPr>
            <a:normAutofit/>
          </a:bodyPr>
          <a:lstStyle/>
          <a:p>
            <a:r>
              <a:rPr lang="en-GB" b="1" dirty="0">
                <a:latin typeface="Lato"/>
              </a:rPr>
              <a:t>Associated Awards</a:t>
            </a:r>
            <a:endParaRPr lang="en-GB" dirty="0">
              <a:latin typeface="Lato"/>
            </a:endParaRPr>
          </a:p>
        </p:txBody>
      </p:sp>
      <p:sp>
        <p:nvSpPr>
          <p:cNvPr id="2" name="Content Placeholder 1">
            <a:extLst>
              <a:ext uri="{FF2B5EF4-FFF2-40B4-BE49-F238E27FC236}">
                <a16:creationId xmlns:a16="http://schemas.microsoft.com/office/drawing/2014/main" id="{78842FA6-AA83-4D5E-85A4-79769558D455}"/>
              </a:ext>
            </a:extLst>
          </p:cNvPr>
          <p:cNvSpPr>
            <a:spLocks noGrp="1"/>
          </p:cNvSpPr>
          <p:nvPr>
            <p:ph idx="1"/>
          </p:nvPr>
        </p:nvSpPr>
        <p:spPr>
          <a:xfrm>
            <a:off x="1775520" y="1600201"/>
            <a:ext cx="8664508" cy="1468759"/>
          </a:xfrm>
        </p:spPr>
        <p:txBody>
          <a:bodyPr>
            <a:normAutofit/>
          </a:bodyPr>
          <a:lstStyle/>
          <a:p>
            <a:pPr algn="ctr">
              <a:lnSpc>
                <a:spcPct val="150000"/>
              </a:lnSpc>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endParaRPr lang="en-GB" sz="2000" dirty="0">
              <a:solidFill>
                <a:srgbClr val="002060"/>
              </a:solidFill>
              <a:latin typeface="Lato"/>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9" name="Content Placeholder 1"/>
          <p:cNvSpPr txBox="1">
            <a:spLocks/>
          </p:cNvSpPr>
          <p:nvPr/>
        </p:nvSpPr>
        <p:spPr>
          <a:xfrm>
            <a:off x="1991544" y="3494063"/>
            <a:ext cx="8424936"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1" name="Content Placeholder 1">
            <a:extLst>
              <a:ext uri="{FF2B5EF4-FFF2-40B4-BE49-F238E27FC236}">
                <a16:creationId xmlns:a16="http://schemas.microsoft.com/office/drawing/2014/main" id="{CED6D466-BC08-4240-8117-1F5D1025CF60}"/>
              </a:ext>
            </a:extLst>
          </p:cNvPr>
          <p:cNvSpPr txBox="1">
            <a:spLocks/>
          </p:cNvSpPr>
          <p:nvPr/>
        </p:nvSpPr>
        <p:spPr>
          <a:xfrm>
            <a:off x="2210428" y="1508333"/>
            <a:ext cx="8229600" cy="4281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7" name="TextBox 6">
            <a:extLst>
              <a:ext uri="{FF2B5EF4-FFF2-40B4-BE49-F238E27FC236}">
                <a16:creationId xmlns:a16="http://schemas.microsoft.com/office/drawing/2014/main" id="{5A282706-A7E7-4F35-8ED8-9EC58F8689A2}"/>
              </a:ext>
            </a:extLst>
          </p:cNvPr>
          <p:cNvSpPr txBox="1"/>
          <p:nvPr/>
        </p:nvSpPr>
        <p:spPr>
          <a:xfrm>
            <a:off x="528852" y="1624554"/>
            <a:ext cx="6240885" cy="4770537"/>
          </a:xfrm>
          <a:prstGeom prst="rect">
            <a:avLst/>
          </a:prstGeom>
          <a:noFill/>
        </p:spPr>
        <p:txBody>
          <a:bodyPr wrap="square" rtlCol="0">
            <a:spAutoFit/>
          </a:bodyPr>
          <a:lstStyle/>
          <a:p>
            <a:pPr marL="342900" indent="-342900">
              <a:buFont typeface="Arial" panose="020B0604020202020204" pitchFamily="34" charset="0"/>
              <a:buChar char="•"/>
            </a:pPr>
            <a:endParaRPr lang="en-GB" sz="2400" dirty="0">
              <a:latin typeface="Lato" panose="020F0502020204030203"/>
            </a:endParaRPr>
          </a:p>
          <a:p>
            <a:pPr marL="342900" indent="-342900">
              <a:buFont typeface="Arial" panose="020B0604020202020204" pitchFamily="34" charset="0"/>
              <a:buChar char="•"/>
            </a:pPr>
            <a:r>
              <a:rPr lang="en-GB" sz="4000" dirty="0">
                <a:latin typeface="Lato" panose="020F0502020204030203"/>
              </a:rPr>
              <a:t>How the rider can progress onto Gold and Platinum Challenge Award</a:t>
            </a:r>
          </a:p>
          <a:p>
            <a:pPr marL="342900" indent="-342900">
              <a:buFont typeface="Arial" panose="020B0604020202020204" pitchFamily="34" charset="0"/>
              <a:buChar char="•"/>
            </a:pPr>
            <a:endParaRPr lang="en-GB" sz="4000" dirty="0">
              <a:latin typeface="Lato" panose="020F0502020204030203"/>
            </a:endParaRPr>
          </a:p>
          <a:p>
            <a:pPr marL="342900" indent="-342900">
              <a:buFont typeface="Arial" panose="020B0604020202020204" pitchFamily="34" charset="0"/>
              <a:buChar char="•"/>
            </a:pPr>
            <a:r>
              <a:rPr lang="en-GB" sz="4000" dirty="0">
                <a:latin typeface="Lato" panose="020F0502020204030203"/>
              </a:rPr>
              <a:t>Ride Leader Qualifications</a:t>
            </a:r>
          </a:p>
        </p:txBody>
      </p:sp>
      <p:pic>
        <p:nvPicPr>
          <p:cNvPr id="17" name="Picture 16">
            <a:extLst>
              <a:ext uri="{FF2B5EF4-FFF2-40B4-BE49-F238E27FC236}">
                <a16:creationId xmlns:a16="http://schemas.microsoft.com/office/drawing/2014/main" id="{86842BAD-69A2-4B5A-8A62-F755B2753E12}"/>
              </a:ext>
            </a:extLst>
          </p:cNvPr>
          <p:cNvPicPr>
            <a:picLocks noChangeAspect="1"/>
          </p:cNvPicPr>
          <p:nvPr/>
        </p:nvPicPr>
        <p:blipFill>
          <a:blip r:embed="rId4"/>
          <a:stretch>
            <a:fillRect/>
          </a:stretch>
        </p:blipFill>
        <p:spPr>
          <a:xfrm>
            <a:off x="7079736" y="1525624"/>
            <a:ext cx="3814124" cy="4968398"/>
          </a:xfrm>
          <a:prstGeom prst="rect">
            <a:avLst/>
          </a:prstGeom>
        </p:spPr>
      </p:pic>
    </p:spTree>
    <p:extLst>
      <p:ext uri="{BB962C8B-B14F-4D97-AF65-F5344CB8AC3E}">
        <p14:creationId xmlns:p14="http://schemas.microsoft.com/office/powerpoint/2010/main" val="548597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69EDBF7-76C4-493D-BE46-CC24E4C1E3A7}"/>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86D92-26A6-4A8D-B314-FCD42F7743F4}" type="datetime1">
              <a:rPr lang="en-GB" smtClean="0"/>
              <a:pPr/>
              <a:t>17/11/2021</a:t>
            </a:fld>
            <a:endParaRPr lang="en-GB" dirty="0"/>
          </a:p>
        </p:txBody>
      </p:sp>
      <p:sp>
        <p:nvSpPr>
          <p:cNvPr id="4" name="Slide Number Placeholder 3">
            <a:extLst>
              <a:ext uri="{FF2B5EF4-FFF2-40B4-BE49-F238E27FC236}">
                <a16:creationId xmlns:a16="http://schemas.microsoft.com/office/drawing/2014/main" id="{7216EE99-8087-4584-B2DA-E4D6D5A1BA7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35D819-5535-4488-8435-DC20A125AF6C}" type="slidenum">
              <a:rPr lang="en-GB" smtClean="0"/>
              <a:pPr/>
              <a:t>29</a:t>
            </a:fld>
            <a:endParaRPr lang="en-GB" dirty="0"/>
          </a:p>
        </p:txBody>
      </p:sp>
      <p:sp>
        <p:nvSpPr>
          <p:cNvPr id="2" name="TextBox 1">
            <a:extLst>
              <a:ext uri="{FF2B5EF4-FFF2-40B4-BE49-F238E27FC236}">
                <a16:creationId xmlns:a16="http://schemas.microsoft.com/office/drawing/2014/main" id="{3D91E280-8A69-40B8-A40A-BC24465E2BFB}"/>
              </a:ext>
            </a:extLst>
          </p:cNvPr>
          <p:cNvSpPr txBox="1"/>
          <p:nvPr/>
        </p:nvSpPr>
        <p:spPr>
          <a:xfrm>
            <a:off x="508000" y="287254"/>
            <a:ext cx="6858000" cy="769441"/>
          </a:xfrm>
          <a:prstGeom prst="rect">
            <a:avLst/>
          </a:prstGeom>
          <a:noFill/>
        </p:spPr>
        <p:txBody>
          <a:bodyPr wrap="square" rtlCol="0">
            <a:spAutoFit/>
          </a:bodyPr>
          <a:lstStyle/>
          <a:p>
            <a:pPr algn="ctr"/>
            <a:r>
              <a:rPr lang="en-GB" sz="4400" dirty="0">
                <a:solidFill>
                  <a:schemeClr val="bg1"/>
                </a:solidFill>
                <a:latin typeface="Lato" panose="020F0502020204030203"/>
              </a:rPr>
              <a:t>To Find Out More……..</a:t>
            </a:r>
          </a:p>
        </p:txBody>
      </p:sp>
      <p:sp>
        <p:nvSpPr>
          <p:cNvPr id="8" name="Content Placeholder 7">
            <a:extLst>
              <a:ext uri="{FF2B5EF4-FFF2-40B4-BE49-F238E27FC236}">
                <a16:creationId xmlns:a16="http://schemas.microsoft.com/office/drawing/2014/main" id="{08F41F72-EDD5-4A75-8AA2-D6AE89166525}"/>
              </a:ext>
            </a:extLst>
          </p:cNvPr>
          <p:cNvSpPr>
            <a:spLocks noGrp="1"/>
          </p:cNvSpPr>
          <p:nvPr>
            <p:ph idx="1"/>
          </p:nvPr>
        </p:nvSpPr>
        <p:spPr>
          <a:xfrm>
            <a:off x="279399" y="1604171"/>
            <a:ext cx="6858000" cy="4351338"/>
          </a:xfrm>
        </p:spPr>
        <p:txBody>
          <a:bodyPr>
            <a:normAutofit fontScale="92500" lnSpcReduction="20000"/>
          </a:bodyPr>
          <a:lstStyle/>
          <a:p>
            <a:pPr>
              <a:lnSpc>
                <a:spcPct val="150000"/>
              </a:lnSpc>
            </a:pPr>
            <a:r>
              <a:rPr lang="en-GB" sz="3200" dirty="0">
                <a:latin typeface="Lato" panose="020F0502020204030203"/>
              </a:rPr>
              <a:t>Contact the BHS Education Team on </a:t>
            </a:r>
          </a:p>
          <a:p>
            <a:pPr marL="0" indent="0">
              <a:lnSpc>
                <a:spcPct val="150000"/>
              </a:lnSpc>
              <a:buNone/>
            </a:pPr>
            <a:r>
              <a:rPr lang="en-GB" sz="3200" dirty="0">
                <a:solidFill>
                  <a:srgbClr val="FF0000"/>
                </a:solidFill>
                <a:latin typeface="Lato"/>
              </a:rPr>
              <a:t>      024 76 840508</a:t>
            </a:r>
            <a:endParaRPr lang="en-GB" sz="3200" dirty="0">
              <a:latin typeface="Lato" panose="020F0502020204030203"/>
            </a:endParaRPr>
          </a:p>
          <a:p>
            <a:pPr>
              <a:lnSpc>
                <a:spcPct val="150000"/>
              </a:lnSpc>
            </a:pPr>
            <a:r>
              <a:rPr lang="en-GB" sz="3200" dirty="0">
                <a:latin typeface="Lato" panose="020F0502020204030203"/>
              </a:rPr>
              <a:t>Email us on </a:t>
            </a:r>
            <a:r>
              <a:rPr lang="en-GB" sz="3200" dirty="0">
                <a:latin typeface="Lato"/>
                <a:hlinkClick r:id="rId3"/>
              </a:rPr>
              <a:t>education@bhs.org.uk</a:t>
            </a:r>
            <a:endParaRPr lang="en-GB" sz="3200" dirty="0">
              <a:latin typeface="Lato" panose="020F0502020204030203"/>
            </a:endParaRPr>
          </a:p>
          <a:p>
            <a:pPr>
              <a:lnSpc>
                <a:spcPct val="150000"/>
              </a:lnSpc>
            </a:pPr>
            <a:r>
              <a:rPr lang="en-GB" sz="3200" dirty="0">
                <a:latin typeface="Lato" panose="020F0502020204030203"/>
              </a:rPr>
              <a:t>Look on our website </a:t>
            </a:r>
            <a:r>
              <a:rPr lang="en-GB" sz="3200" dirty="0">
                <a:solidFill>
                  <a:schemeClr val="tx2"/>
                </a:solidFill>
                <a:latin typeface="Lato"/>
                <a:hlinkClick r:id="rId4"/>
              </a:rPr>
              <a:t>www.bhs.org.uk</a:t>
            </a:r>
            <a:endParaRPr lang="en-GB" sz="3200" dirty="0">
              <a:solidFill>
                <a:schemeClr val="tx2"/>
              </a:solidFill>
              <a:latin typeface="Lato"/>
            </a:endParaRPr>
          </a:p>
          <a:p>
            <a:pPr>
              <a:lnSpc>
                <a:spcPct val="150000"/>
              </a:lnSpc>
            </a:pPr>
            <a:r>
              <a:rPr lang="en-GB" sz="3200" dirty="0">
                <a:latin typeface="Lato"/>
              </a:rPr>
              <a:t>Access the Accredited Professional Hub</a:t>
            </a:r>
          </a:p>
          <a:p>
            <a:pPr>
              <a:lnSpc>
                <a:spcPct val="150000"/>
              </a:lnSpc>
            </a:pPr>
            <a:endParaRPr lang="en-GB" sz="3200" dirty="0">
              <a:solidFill>
                <a:schemeClr val="tx2"/>
              </a:solidFill>
              <a:latin typeface="Lato"/>
            </a:endParaRPr>
          </a:p>
          <a:p>
            <a:pPr>
              <a:lnSpc>
                <a:spcPct val="150000"/>
              </a:lnSpc>
            </a:pPr>
            <a:endParaRPr lang="en-GB" dirty="0"/>
          </a:p>
        </p:txBody>
      </p:sp>
      <p:pic>
        <p:nvPicPr>
          <p:cNvPr id="9" name="Picture 8" descr="A person and person standing next to a horse&#10;&#10;Description automatically generated with low confidence">
            <a:extLst>
              <a:ext uri="{FF2B5EF4-FFF2-40B4-BE49-F238E27FC236}">
                <a16:creationId xmlns:a16="http://schemas.microsoft.com/office/drawing/2014/main" id="{D66E201A-9412-4310-9A28-9CF19E7381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6000" y="2173352"/>
            <a:ext cx="4283968" cy="3212976"/>
          </a:xfrm>
          <a:prstGeom prst="rect">
            <a:avLst/>
          </a:prstGeom>
        </p:spPr>
      </p:pic>
    </p:spTree>
    <p:extLst>
      <p:ext uri="{BB962C8B-B14F-4D97-AF65-F5344CB8AC3E}">
        <p14:creationId xmlns:p14="http://schemas.microsoft.com/office/powerpoint/2010/main" val="653502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FCFE3981-023F-43B1-A7F7-D8A5F73181E1}"/>
              </a:ext>
            </a:extLst>
          </p:cNvPr>
          <p:cNvSpPr>
            <a:spLocks noGrp="1"/>
          </p:cNvSpPr>
          <p:nvPr>
            <p:ph idx="1"/>
          </p:nvPr>
        </p:nvSpPr>
        <p:spPr>
          <a:xfrm>
            <a:off x="838200" y="1825625"/>
            <a:ext cx="10515600" cy="4351338"/>
          </a:xfrm>
        </p:spPr>
        <p:txBody>
          <a:bodyPr>
            <a:normAutofit fontScale="92500" lnSpcReduction="10000"/>
          </a:bodyPr>
          <a:lstStyle/>
          <a:p>
            <a:pPr>
              <a:lnSpc>
                <a:spcPct val="134000"/>
              </a:lnSpc>
            </a:pPr>
            <a:r>
              <a:rPr lang="en-GB" dirty="0">
                <a:latin typeface="Lato" panose="020F0502020204030203"/>
              </a:rPr>
              <a:t>All coaches that wish to deliver training for Ride Safe and sign off the Silver Ride Safe Challenge booklet MUST hold the Ride Safe Trainer Award.</a:t>
            </a:r>
          </a:p>
          <a:p>
            <a:pPr>
              <a:lnSpc>
                <a:spcPct val="134000"/>
              </a:lnSpc>
            </a:pPr>
            <a:r>
              <a:rPr lang="en-GB" dirty="0">
                <a:latin typeface="Lato" panose="020F0502020204030203"/>
              </a:rPr>
              <a:t>This is a new qualification that supports coaches in the delivery of training and assessing the Ride Safe Bronze and Silver Challenge/Explorer Award.</a:t>
            </a:r>
          </a:p>
          <a:p>
            <a:pPr>
              <a:lnSpc>
                <a:spcPct val="134000"/>
              </a:lnSpc>
            </a:pPr>
            <a:r>
              <a:rPr lang="en-GB" dirty="0">
                <a:latin typeface="Lato" panose="020F0502020204030203"/>
              </a:rPr>
              <a:t>This award will become part of the learning for the  Stage 3 Coaching unit.</a:t>
            </a:r>
            <a:endParaRPr lang="en-GB" dirty="0"/>
          </a:p>
        </p:txBody>
      </p:sp>
      <p:sp>
        <p:nvSpPr>
          <p:cNvPr id="5" name="Title 4">
            <a:extLst>
              <a:ext uri="{FF2B5EF4-FFF2-40B4-BE49-F238E27FC236}">
                <a16:creationId xmlns:a16="http://schemas.microsoft.com/office/drawing/2014/main" id="{3B3E5BE6-F00D-484B-B88E-D191EF3B84B7}"/>
              </a:ext>
            </a:extLst>
          </p:cNvPr>
          <p:cNvSpPr>
            <a:spLocks noGrp="1"/>
          </p:cNvSpPr>
          <p:nvPr>
            <p:ph type="title"/>
          </p:nvPr>
        </p:nvSpPr>
        <p:spPr>
          <a:xfrm>
            <a:off x="838200" y="39661"/>
            <a:ext cx="10515600" cy="1325563"/>
          </a:xfrm>
        </p:spPr>
        <p:txBody>
          <a:bodyPr>
            <a:normAutofit/>
          </a:bodyPr>
          <a:lstStyle/>
          <a:p>
            <a:pPr algn="l"/>
            <a:r>
              <a:rPr lang="en-GB" b="1" dirty="0">
                <a:latin typeface="Lato"/>
              </a:rPr>
              <a:t>Ride Safe Trainer Award</a:t>
            </a:r>
            <a:endParaRPr lang="en-GB" dirty="0">
              <a:latin typeface="Lato"/>
            </a:endParaRPr>
          </a:p>
        </p:txBody>
      </p:sp>
    </p:spTree>
    <p:extLst>
      <p:ext uri="{BB962C8B-B14F-4D97-AF65-F5344CB8AC3E}">
        <p14:creationId xmlns:p14="http://schemas.microsoft.com/office/powerpoint/2010/main" val="20005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FCFE3981-023F-43B1-A7F7-D8A5F73181E1}"/>
              </a:ext>
            </a:extLst>
          </p:cNvPr>
          <p:cNvSpPr>
            <a:spLocks noGrp="1"/>
          </p:cNvSpPr>
          <p:nvPr>
            <p:ph idx="1"/>
          </p:nvPr>
        </p:nvSpPr>
        <p:spPr>
          <a:xfrm>
            <a:off x="397933" y="1325563"/>
            <a:ext cx="10515600" cy="5492776"/>
          </a:xfrm>
        </p:spPr>
        <p:txBody>
          <a:bodyPr>
            <a:normAutofit fontScale="77500" lnSpcReduction="20000"/>
          </a:bodyPr>
          <a:lstStyle/>
          <a:p>
            <a:pPr>
              <a:lnSpc>
                <a:spcPct val="150000"/>
              </a:lnSpc>
            </a:pPr>
            <a:r>
              <a:rPr lang="en-GB" sz="3200" dirty="0"/>
              <a:t>On the APC Hub there is a link to a hidden webpage on the Bookshop to purchase all the Challenge Awards. </a:t>
            </a:r>
          </a:p>
          <a:p>
            <a:pPr>
              <a:lnSpc>
                <a:spcPct val="150000"/>
              </a:lnSpc>
            </a:pPr>
            <a:r>
              <a:rPr lang="en-GB" sz="3200" dirty="0"/>
              <a:t>Make use of the bulk buy discounts </a:t>
            </a:r>
          </a:p>
          <a:p>
            <a:pPr>
              <a:lnSpc>
                <a:spcPct val="150000"/>
              </a:lnSpc>
            </a:pPr>
            <a:r>
              <a:rPr lang="en-GB" sz="3200" dirty="0"/>
              <a:t>If your rider is an active member with the </a:t>
            </a:r>
          </a:p>
          <a:p>
            <a:pPr marL="0" indent="0">
              <a:lnSpc>
                <a:spcPct val="150000"/>
              </a:lnSpc>
              <a:buNone/>
            </a:pPr>
            <a:r>
              <a:rPr lang="en-GB" sz="3200" dirty="0"/>
              <a:t>   BHS and would like to progress up the </a:t>
            </a:r>
          </a:p>
          <a:p>
            <a:pPr marL="0" indent="0">
              <a:lnSpc>
                <a:spcPct val="150000"/>
              </a:lnSpc>
              <a:buNone/>
            </a:pPr>
            <a:r>
              <a:rPr lang="en-GB" sz="3200" dirty="0"/>
              <a:t>   professional pathway please let us know </a:t>
            </a:r>
          </a:p>
          <a:p>
            <a:pPr marL="0" indent="0">
              <a:lnSpc>
                <a:spcPct val="150000"/>
              </a:lnSpc>
              <a:buNone/>
            </a:pPr>
            <a:r>
              <a:rPr lang="en-GB" sz="3200" dirty="0"/>
              <a:t>   when  they achieve this award.</a:t>
            </a:r>
          </a:p>
          <a:p>
            <a:pPr>
              <a:lnSpc>
                <a:spcPct val="150000"/>
              </a:lnSpc>
            </a:pPr>
            <a:r>
              <a:rPr lang="en-GB" sz="3200" dirty="0"/>
              <a:t>Once the information is sent into the office any </a:t>
            </a:r>
          </a:p>
          <a:p>
            <a:pPr marL="0" indent="0">
              <a:lnSpc>
                <a:spcPct val="150000"/>
              </a:lnSpc>
              <a:buNone/>
            </a:pPr>
            <a:r>
              <a:rPr lang="en-GB" sz="3200" dirty="0"/>
              <a:t>  outstanding professional certificates will be sent out. </a:t>
            </a:r>
          </a:p>
        </p:txBody>
      </p:sp>
      <p:sp>
        <p:nvSpPr>
          <p:cNvPr id="5" name="Title 4">
            <a:extLst>
              <a:ext uri="{FF2B5EF4-FFF2-40B4-BE49-F238E27FC236}">
                <a16:creationId xmlns:a16="http://schemas.microsoft.com/office/drawing/2014/main" id="{3B3E5BE6-F00D-484B-B88E-D191EF3B84B7}"/>
              </a:ext>
            </a:extLst>
          </p:cNvPr>
          <p:cNvSpPr>
            <a:spLocks noGrp="1"/>
          </p:cNvSpPr>
          <p:nvPr>
            <p:ph type="title"/>
          </p:nvPr>
        </p:nvSpPr>
        <p:spPr>
          <a:xfrm>
            <a:off x="838200" y="39661"/>
            <a:ext cx="10515600" cy="1325563"/>
          </a:xfrm>
        </p:spPr>
        <p:txBody>
          <a:bodyPr>
            <a:normAutofit/>
          </a:bodyPr>
          <a:lstStyle/>
          <a:p>
            <a:pPr algn="l"/>
            <a:r>
              <a:rPr lang="en-GB" b="1" dirty="0">
                <a:latin typeface="Lato"/>
              </a:rPr>
              <a:t>Resources for Trainers</a:t>
            </a:r>
            <a:endParaRPr lang="en-GB" dirty="0">
              <a:latin typeface="Lato"/>
            </a:endParaRPr>
          </a:p>
        </p:txBody>
      </p:sp>
      <p:pic>
        <p:nvPicPr>
          <p:cNvPr id="3" name="Picture 2">
            <a:extLst>
              <a:ext uri="{FF2B5EF4-FFF2-40B4-BE49-F238E27FC236}">
                <a16:creationId xmlns:a16="http://schemas.microsoft.com/office/drawing/2014/main" id="{901D433F-F3FA-4AEA-A84D-8CCCB74F955F}"/>
              </a:ext>
            </a:extLst>
          </p:cNvPr>
          <p:cNvPicPr>
            <a:picLocks noChangeAspect="1"/>
          </p:cNvPicPr>
          <p:nvPr/>
        </p:nvPicPr>
        <p:blipFill rotWithShape="1">
          <a:blip r:embed="rId3"/>
          <a:srcRect r="14830"/>
          <a:stretch/>
        </p:blipFill>
        <p:spPr>
          <a:xfrm>
            <a:off x="6829567" y="1846083"/>
            <a:ext cx="5362433" cy="3541594"/>
          </a:xfrm>
          <a:prstGeom prst="rect">
            <a:avLst/>
          </a:prstGeom>
        </p:spPr>
      </p:pic>
    </p:spTree>
    <p:extLst>
      <p:ext uri="{BB962C8B-B14F-4D97-AF65-F5344CB8AC3E}">
        <p14:creationId xmlns:p14="http://schemas.microsoft.com/office/powerpoint/2010/main" val="329605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3E5BE6-F00D-484B-B88E-D191EF3B84B7}"/>
              </a:ext>
            </a:extLst>
          </p:cNvPr>
          <p:cNvSpPr>
            <a:spLocks noGrp="1"/>
          </p:cNvSpPr>
          <p:nvPr>
            <p:ph type="title"/>
          </p:nvPr>
        </p:nvSpPr>
        <p:spPr>
          <a:xfrm>
            <a:off x="838200" y="39661"/>
            <a:ext cx="10515600" cy="1325563"/>
          </a:xfrm>
        </p:spPr>
        <p:txBody>
          <a:bodyPr>
            <a:normAutofit/>
          </a:bodyPr>
          <a:lstStyle/>
          <a:p>
            <a:pPr algn="l"/>
            <a:r>
              <a:rPr lang="en-GB" b="1">
                <a:latin typeface="Lato"/>
              </a:rPr>
              <a:t>Ride Safe Trainer Guide</a:t>
            </a:r>
            <a:endParaRPr lang="en-GB" dirty="0">
              <a:latin typeface="Lato"/>
            </a:endParaRPr>
          </a:p>
        </p:txBody>
      </p:sp>
      <p:pic>
        <p:nvPicPr>
          <p:cNvPr id="6" name="Picture 5">
            <a:extLst>
              <a:ext uri="{FF2B5EF4-FFF2-40B4-BE49-F238E27FC236}">
                <a16:creationId xmlns:a16="http://schemas.microsoft.com/office/drawing/2014/main" id="{C79025F0-5EB3-4CBE-9753-E9114EE85531}"/>
              </a:ext>
            </a:extLst>
          </p:cNvPr>
          <p:cNvPicPr>
            <a:picLocks noChangeAspect="1"/>
          </p:cNvPicPr>
          <p:nvPr/>
        </p:nvPicPr>
        <p:blipFill rotWithShape="1">
          <a:blip r:embed="rId3"/>
          <a:srcRect l="32500" t="18222" r="37625" b="7777"/>
          <a:stretch/>
        </p:blipFill>
        <p:spPr>
          <a:xfrm>
            <a:off x="278252" y="1778164"/>
            <a:ext cx="2388748" cy="3328256"/>
          </a:xfrm>
          <a:prstGeom prst="rect">
            <a:avLst/>
          </a:prstGeom>
        </p:spPr>
      </p:pic>
      <p:pic>
        <p:nvPicPr>
          <p:cNvPr id="7" name="Picture 6">
            <a:extLst>
              <a:ext uri="{FF2B5EF4-FFF2-40B4-BE49-F238E27FC236}">
                <a16:creationId xmlns:a16="http://schemas.microsoft.com/office/drawing/2014/main" id="{2B39DA98-5272-4255-91AE-E3460638B18F}"/>
              </a:ext>
            </a:extLst>
          </p:cNvPr>
          <p:cNvPicPr>
            <a:picLocks noChangeAspect="1"/>
          </p:cNvPicPr>
          <p:nvPr/>
        </p:nvPicPr>
        <p:blipFill>
          <a:blip r:embed="rId4"/>
          <a:stretch>
            <a:fillRect/>
          </a:stretch>
        </p:blipFill>
        <p:spPr>
          <a:xfrm>
            <a:off x="3507558" y="1748255"/>
            <a:ext cx="2388748" cy="3376729"/>
          </a:xfrm>
          <a:prstGeom prst="rect">
            <a:avLst/>
          </a:prstGeom>
        </p:spPr>
      </p:pic>
      <p:sp>
        <p:nvSpPr>
          <p:cNvPr id="12" name="Arrow: Quad 11">
            <a:extLst>
              <a:ext uri="{FF2B5EF4-FFF2-40B4-BE49-F238E27FC236}">
                <a16:creationId xmlns:a16="http://schemas.microsoft.com/office/drawing/2014/main" id="{30FEB103-5ED1-45A6-B7D1-494A9067373C}"/>
              </a:ext>
            </a:extLst>
          </p:cNvPr>
          <p:cNvSpPr/>
          <p:nvPr/>
        </p:nvSpPr>
        <p:spPr>
          <a:xfrm>
            <a:off x="2792055" y="3093720"/>
            <a:ext cx="590448" cy="685800"/>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Quad 16">
            <a:extLst>
              <a:ext uri="{FF2B5EF4-FFF2-40B4-BE49-F238E27FC236}">
                <a16:creationId xmlns:a16="http://schemas.microsoft.com/office/drawing/2014/main" id="{2724409D-A261-4197-A0DE-0209A950720C}"/>
              </a:ext>
            </a:extLst>
          </p:cNvPr>
          <p:cNvSpPr/>
          <p:nvPr/>
        </p:nvSpPr>
        <p:spPr>
          <a:xfrm>
            <a:off x="6316020" y="3099562"/>
            <a:ext cx="590448" cy="685800"/>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09D0230-2745-430C-BCBD-A73C8C6B33B1}"/>
              </a:ext>
            </a:extLst>
          </p:cNvPr>
          <p:cNvSpPr txBox="1"/>
          <p:nvPr/>
        </p:nvSpPr>
        <p:spPr>
          <a:xfrm>
            <a:off x="8863583" y="2933065"/>
            <a:ext cx="914400" cy="646331"/>
          </a:xfrm>
          <a:prstGeom prst="rect">
            <a:avLst/>
          </a:prstGeom>
          <a:noFill/>
        </p:spPr>
        <p:txBody>
          <a:bodyPr wrap="square" rtlCol="0">
            <a:spAutoFit/>
          </a:bodyPr>
          <a:lstStyle/>
          <a:p>
            <a:r>
              <a:rPr lang="en-GB" sz="3600" dirty="0">
                <a:latin typeface="Lato" panose="020F0502020204030203" pitchFamily="34" charset="0"/>
                <a:ea typeface="Lato" panose="020F0502020204030203" pitchFamily="34" charset="0"/>
                <a:cs typeface="Lato" panose="020F0502020204030203" pitchFamily="34" charset="0"/>
              </a:rPr>
              <a:t>OR</a:t>
            </a:r>
          </a:p>
        </p:txBody>
      </p:sp>
      <p:grpSp>
        <p:nvGrpSpPr>
          <p:cNvPr id="23" name="Group 22">
            <a:extLst>
              <a:ext uri="{FF2B5EF4-FFF2-40B4-BE49-F238E27FC236}">
                <a16:creationId xmlns:a16="http://schemas.microsoft.com/office/drawing/2014/main" id="{B896F748-31CE-4357-BE7D-686EE90F6978}"/>
              </a:ext>
            </a:extLst>
          </p:cNvPr>
          <p:cNvGrpSpPr/>
          <p:nvPr/>
        </p:nvGrpSpPr>
        <p:grpSpPr>
          <a:xfrm>
            <a:off x="7495527" y="3572790"/>
            <a:ext cx="3898092" cy="3034186"/>
            <a:chOff x="7495527" y="3572790"/>
            <a:chExt cx="3898092" cy="3034186"/>
          </a:xfrm>
        </p:grpSpPr>
        <p:pic>
          <p:nvPicPr>
            <p:cNvPr id="11" name="Picture 10">
              <a:extLst>
                <a:ext uri="{FF2B5EF4-FFF2-40B4-BE49-F238E27FC236}">
                  <a16:creationId xmlns:a16="http://schemas.microsoft.com/office/drawing/2014/main" id="{46F2AD97-BA86-4FA3-97F1-C9D2BE11D918}"/>
                </a:ext>
              </a:extLst>
            </p:cNvPr>
            <p:cNvPicPr>
              <a:picLocks noChangeAspect="1"/>
            </p:cNvPicPr>
            <p:nvPr/>
          </p:nvPicPr>
          <p:blipFill rotWithShape="1">
            <a:blip r:embed="rId5"/>
            <a:srcRect l="50000" t="30263"/>
            <a:stretch/>
          </p:blipFill>
          <p:spPr>
            <a:xfrm rot="1018592">
              <a:off x="9402524" y="3572790"/>
              <a:ext cx="1991095" cy="2777057"/>
            </a:xfrm>
            <a:prstGeom prst="rect">
              <a:avLst/>
            </a:prstGeom>
          </p:spPr>
        </p:pic>
        <p:pic>
          <p:nvPicPr>
            <p:cNvPr id="19" name="Picture 18">
              <a:extLst>
                <a:ext uri="{FF2B5EF4-FFF2-40B4-BE49-F238E27FC236}">
                  <a16:creationId xmlns:a16="http://schemas.microsoft.com/office/drawing/2014/main" id="{E0B57AF0-C169-4311-8F4F-15A280F87F4B}"/>
                </a:ext>
              </a:extLst>
            </p:cNvPr>
            <p:cNvPicPr>
              <a:picLocks noChangeAspect="1"/>
            </p:cNvPicPr>
            <p:nvPr/>
          </p:nvPicPr>
          <p:blipFill rotWithShape="1">
            <a:blip r:embed="rId6"/>
            <a:srcRect l="3580" t="17334" r="74500" b="27334"/>
            <a:stretch/>
          </p:blipFill>
          <p:spPr>
            <a:xfrm rot="20711625">
              <a:off x="7495527" y="3726749"/>
              <a:ext cx="2028417" cy="2880227"/>
            </a:xfrm>
            <a:prstGeom prst="rect">
              <a:avLst/>
            </a:prstGeom>
          </p:spPr>
        </p:pic>
      </p:grpSp>
      <p:grpSp>
        <p:nvGrpSpPr>
          <p:cNvPr id="22" name="Group 21">
            <a:extLst>
              <a:ext uri="{FF2B5EF4-FFF2-40B4-BE49-F238E27FC236}">
                <a16:creationId xmlns:a16="http://schemas.microsoft.com/office/drawing/2014/main" id="{9C91C980-CE0B-4C4D-A6D3-7FA5DF128DF6}"/>
              </a:ext>
            </a:extLst>
          </p:cNvPr>
          <p:cNvGrpSpPr/>
          <p:nvPr/>
        </p:nvGrpSpPr>
        <p:grpSpPr>
          <a:xfrm>
            <a:off x="7361034" y="571607"/>
            <a:ext cx="3594692" cy="2611975"/>
            <a:chOff x="7361034" y="571607"/>
            <a:chExt cx="3594692" cy="2611975"/>
          </a:xfrm>
        </p:grpSpPr>
        <p:pic>
          <p:nvPicPr>
            <p:cNvPr id="10" name="Picture 9">
              <a:extLst>
                <a:ext uri="{FF2B5EF4-FFF2-40B4-BE49-F238E27FC236}">
                  <a16:creationId xmlns:a16="http://schemas.microsoft.com/office/drawing/2014/main" id="{6E2D54B3-FE9A-4725-B4D0-58050279BA5E}"/>
                </a:ext>
              </a:extLst>
            </p:cNvPr>
            <p:cNvPicPr>
              <a:picLocks noChangeAspect="1"/>
            </p:cNvPicPr>
            <p:nvPr/>
          </p:nvPicPr>
          <p:blipFill rotWithShape="1">
            <a:blip r:embed="rId7"/>
            <a:srcRect l="50000" t="28445"/>
            <a:stretch/>
          </p:blipFill>
          <p:spPr>
            <a:xfrm rot="647209">
              <a:off x="9170904" y="571607"/>
              <a:ext cx="1784822" cy="2554277"/>
            </a:xfrm>
            <a:prstGeom prst="rect">
              <a:avLst/>
            </a:prstGeom>
          </p:spPr>
        </p:pic>
        <p:pic>
          <p:nvPicPr>
            <p:cNvPr id="21" name="Picture 20">
              <a:extLst>
                <a:ext uri="{FF2B5EF4-FFF2-40B4-BE49-F238E27FC236}">
                  <a16:creationId xmlns:a16="http://schemas.microsoft.com/office/drawing/2014/main" id="{7E589B17-DA2B-446F-A168-3A8FCD080AB9}"/>
                </a:ext>
              </a:extLst>
            </p:cNvPr>
            <p:cNvPicPr>
              <a:picLocks noChangeAspect="1"/>
            </p:cNvPicPr>
            <p:nvPr/>
          </p:nvPicPr>
          <p:blipFill rotWithShape="1">
            <a:blip r:embed="rId8"/>
            <a:srcRect l="3375" t="15778" r="74625" b="28222"/>
            <a:stretch/>
          </p:blipFill>
          <p:spPr>
            <a:xfrm rot="20609668">
              <a:off x="7361034" y="628041"/>
              <a:ext cx="1784822" cy="2555541"/>
            </a:xfrm>
            <a:prstGeom prst="rect">
              <a:avLst/>
            </a:prstGeom>
          </p:spPr>
        </p:pic>
      </p:grpSp>
    </p:spTree>
    <p:extLst>
      <p:ext uri="{BB962C8B-B14F-4D97-AF65-F5344CB8AC3E}">
        <p14:creationId xmlns:p14="http://schemas.microsoft.com/office/powerpoint/2010/main" val="260315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71950"/>
            <a:ext cx="10515600" cy="1325563"/>
          </a:xfrm>
        </p:spPr>
        <p:txBody>
          <a:bodyPr>
            <a:normAutofit/>
          </a:bodyPr>
          <a:lstStyle/>
          <a:p>
            <a:pPr algn="l"/>
            <a:r>
              <a:rPr lang="en-GB" b="1" dirty="0">
                <a:latin typeface="Lato"/>
              </a:rPr>
              <a:t>Who is it aimed at?</a:t>
            </a:r>
            <a:endParaRPr lang="en-GB" dirty="0">
              <a:latin typeface="Lato"/>
            </a:endParaRPr>
          </a:p>
        </p:txBody>
      </p:sp>
      <p:sp>
        <p:nvSpPr>
          <p:cNvPr id="2" name="Content Placeholder 1">
            <a:extLst>
              <a:ext uri="{FF2B5EF4-FFF2-40B4-BE49-F238E27FC236}">
                <a16:creationId xmlns:a16="http://schemas.microsoft.com/office/drawing/2014/main" id="{EABCC5D9-96D9-450A-8529-576CCCCCACA2}"/>
              </a:ext>
            </a:extLst>
          </p:cNvPr>
          <p:cNvSpPr>
            <a:spLocks noGrp="1"/>
          </p:cNvSpPr>
          <p:nvPr>
            <p:ph idx="1"/>
          </p:nvPr>
        </p:nvSpPr>
        <p:spPr>
          <a:xfrm>
            <a:off x="549375" y="1457554"/>
            <a:ext cx="6130183" cy="5277611"/>
          </a:xfrm>
        </p:spPr>
        <p:txBody>
          <a:bodyPr>
            <a:normAutofit fontScale="92500" lnSpcReduction="20000"/>
          </a:bodyPr>
          <a:lstStyle/>
          <a:p>
            <a:pPr>
              <a:lnSpc>
                <a:spcPct val="134000"/>
              </a:lnSpc>
            </a:pPr>
            <a:r>
              <a:rPr lang="en-GB" dirty="0">
                <a:latin typeface="Lato"/>
              </a:rPr>
              <a:t>Every coach that intends to prepare riders for riding safely both on the road and in every other environment.</a:t>
            </a:r>
          </a:p>
          <a:p>
            <a:pPr>
              <a:lnSpc>
                <a:spcPct val="134000"/>
              </a:lnSpc>
            </a:pPr>
            <a:r>
              <a:rPr lang="en-GB" dirty="0">
                <a:latin typeface="Lato"/>
              </a:rPr>
              <a:t>Anyone delivering the Ride Safe Challenge Awards.</a:t>
            </a:r>
          </a:p>
          <a:p>
            <a:pPr>
              <a:lnSpc>
                <a:spcPct val="134000"/>
              </a:lnSpc>
            </a:pPr>
            <a:r>
              <a:rPr lang="en-GB" dirty="0">
                <a:latin typeface="Lato"/>
              </a:rPr>
              <a:t>Coaches who want to sign off the Ride Safe Silver Challenge Award</a:t>
            </a:r>
          </a:p>
          <a:p>
            <a:pPr>
              <a:lnSpc>
                <a:spcPct val="134000"/>
              </a:lnSpc>
            </a:pPr>
            <a:r>
              <a:rPr lang="en-GB" dirty="0">
                <a:latin typeface="Lato"/>
              </a:rPr>
              <a:t>All riding school staff that take pupils out hacking or in other external environments</a:t>
            </a:r>
          </a:p>
          <a:p>
            <a:pPr>
              <a:lnSpc>
                <a:spcPct val="170000"/>
              </a:lnSpc>
            </a:pPr>
            <a:endParaRPr lang="en-GB" dirty="0">
              <a:latin typeface="Lato"/>
            </a:endParaRPr>
          </a:p>
          <a:p>
            <a:endParaRPr lang="en-GB"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9" name="Content Placeholder 1"/>
          <p:cNvSpPr txBox="1">
            <a:spLocks/>
          </p:cNvSpPr>
          <p:nvPr/>
        </p:nvSpPr>
        <p:spPr>
          <a:xfrm>
            <a:off x="1991544" y="3494063"/>
            <a:ext cx="8424936"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sp>
        <p:nvSpPr>
          <p:cNvPr id="11" name="Content Placeholder 1">
            <a:extLst>
              <a:ext uri="{FF2B5EF4-FFF2-40B4-BE49-F238E27FC236}">
                <a16:creationId xmlns:a16="http://schemas.microsoft.com/office/drawing/2014/main" id="{CED6D466-BC08-4240-8117-1F5D1025CF60}"/>
              </a:ext>
            </a:extLst>
          </p:cNvPr>
          <p:cNvSpPr txBox="1">
            <a:spLocks/>
          </p:cNvSpPr>
          <p:nvPr/>
        </p:nvSpPr>
        <p:spPr>
          <a:xfrm>
            <a:off x="2186880" y="1612329"/>
            <a:ext cx="8229600" cy="4281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pic>
        <p:nvPicPr>
          <p:cNvPr id="8" name="Picture 7" descr="A picture containing person, outdoor, group&#10;&#10;Description automatically generated">
            <a:extLst>
              <a:ext uri="{FF2B5EF4-FFF2-40B4-BE49-F238E27FC236}">
                <a16:creationId xmlns:a16="http://schemas.microsoft.com/office/drawing/2014/main" id="{42A63F0B-D36F-4E05-9E2D-29D54F2798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00" t="8657" r="2637"/>
          <a:stretch/>
        </p:blipFill>
        <p:spPr>
          <a:xfrm>
            <a:off x="6713595" y="2348881"/>
            <a:ext cx="3874817" cy="3289987"/>
          </a:xfrm>
          <a:prstGeom prst="rect">
            <a:avLst/>
          </a:prstGeom>
        </p:spPr>
      </p:pic>
    </p:spTree>
    <p:extLst>
      <p:ext uri="{BB962C8B-B14F-4D97-AF65-F5344CB8AC3E}">
        <p14:creationId xmlns:p14="http://schemas.microsoft.com/office/powerpoint/2010/main" val="247666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FCFE3981-023F-43B1-A7F7-D8A5F73181E1}"/>
              </a:ext>
            </a:extLst>
          </p:cNvPr>
          <p:cNvSpPr>
            <a:spLocks noGrp="1"/>
          </p:cNvSpPr>
          <p:nvPr>
            <p:ph idx="1"/>
          </p:nvPr>
        </p:nvSpPr>
        <p:spPr>
          <a:xfrm>
            <a:off x="838200" y="1825625"/>
            <a:ext cx="6050280" cy="4351338"/>
          </a:xfrm>
        </p:spPr>
        <p:txBody>
          <a:bodyPr>
            <a:normAutofit/>
          </a:bodyPr>
          <a:lstStyle/>
          <a:p>
            <a:pPr marL="457200" indent="-457200">
              <a:lnSpc>
                <a:spcPct val="150000"/>
              </a:lnSpc>
              <a:buFont typeface="Arial" panose="020B0604020202020204" pitchFamily="34" charset="0"/>
              <a:buChar char="•"/>
            </a:pPr>
            <a:r>
              <a:rPr lang="en-GB" dirty="0">
                <a:latin typeface="Lato" panose="020F0502020204030203" pitchFamily="34" charset="0"/>
                <a:ea typeface="Lato" panose="020F0502020204030203" pitchFamily="34" charset="0"/>
                <a:cs typeface="Lato" panose="020F0502020204030203" pitchFamily="34" charset="0"/>
              </a:rPr>
              <a:t>Please encourage ALL your clients to download the App</a:t>
            </a:r>
          </a:p>
          <a:p>
            <a:pPr marL="457200" indent="-457200">
              <a:lnSpc>
                <a:spcPct val="150000"/>
              </a:lnSpc>
              <a:buFont typeface="Arial" panose="020B0604020202020204" pitchFamily="34" charset="0"/>
              <a:buChar char="•"/>
            </a:pPr>
            <a:r>
              <a:rPr lang="en-GB" dirty="0">
                <a:latin typeface="Lato" panose="020F0502020204030203" pitchFamily="34" charset="0"/>
                <a:ea typeface="Lato" panose="020F0502020204030203" pitchFamily="34" charset="0"/>
                <a:cs typeface="Lato" panose="020F0502020204030203" pitchFamily="34" charset="0"/>
              </a:rPr>
              <a:t>Report all incidents – regardless of outcome.</a:t>
            </a:r>
          </a:p>
          <a:p>
            <a:pPr marL="457200" indent="-457200">
              <a:lnSpc>
                <a:spcPct val="150000"/>
              </a:lnSpc>
              <a:buFont typeface="Arial" panose="020B0604020202020204" pitchFamily="34" charset="0"/>
              <a:buChar char="•"/>
            </a:pPr>
            <a:r>
              <a:rPr lang="en-GB" dirty="0">
                <a:latin typeface="Lato" panose="020F0502020204030203" pitchFamily="34" charset="0"/>
                <a:ea typeface="Lato" panose="020F0502020204030203" pitchFamily="34" charset="0"/>
                <a:cs typeface="Lato" panose="020F0502020204030203" pitchFamily="34" charset="0"/>
              </a:rPr>
              <a:t>The BHS can’t drive change without supporting statistics!</a:t>
            </a:r>
          </a:p>
          <a:p>
            <a:pPr>
              <a:lnSpc>
                <a:spcPct val="134000"/>
              </a:lnSpc>
            </a:pPr>
            <a:endParaRPr lang="en-GB" dirty="0"/>
          </a:p>
        </p:txBody>
      </p:sp>
      <p:sp>
        <p:nvSpPr>
          <p:cNvPr id="5" name="Title 4">
            <a:extLst>
              <a:ext uri="{FF2B5EF4-FFF2-40B4-BE49-F238E27FC236}">
                <a16:creationId xmlns:a16="http://schemas.microsoft.com/office/drawing/2014/main" id="{3B3E5BE6-F00D-484B-B88E-D191EF3B84B7}"/>
              </a:ext>
            </a:extLst>
          </p:cNvPr>
          <p:cNvSpPr>
            <a:spLocks noGrp="1"/>
          </p:cNvSpPr>
          <p:nvPr>
            <p:ph type="title"/>
          </p:nvPr>
        </p:nvSpPr>
        <p:spPr>
          <a:xfrm>
            <a:off x="838200" y="39661"/>
            <a:ext cx="10515600" cy="1325563"/>
          </a:xfrm>
        </p:spPr>
        <p:txBody>
          <a:bodyPr>
            <a:normAutofit/>
          </a:bodyPr>
          <a:lstStyle/>
          <a:p>
            <a:pPr algn="l"/>
            <a:r>
              <a:rPr lang="en-GB" b="1" dirty="0">
                <a:latin typeface="Lato"/>
              </a:rPr>
              <a:t>Download and use the </a:t>
            </a:r>
            <a:r>
              <a:rPr lang="en-GB" b="1" dirty="0" err="1">
                <a:latin typeface="Lato"/>
              </a:rPr>
              <a:t>HORSEi</a:t>
            </a:r>
            <a:r>
              <a:rPr lang="en-GB" b="1" dirty="0">
                <a:latin typeface="Lato"/>
              </a:rPr>
              <a:t> App!</a:t>
            </a:r>
            <a:endParaRPr lang="en-GB" dirty="0">
              <a:latin typeface="Lato"/>
            </a:endParaRPr>
          </a:p>
        </p:txBody>
      </p:sp>
      <p:pic>
        <p:nvPicPr>
          <p:cNvPr id="2" name="Picture 1">
            <a:extLst>
              <a:ext uri="{FF2B5EF4-FFF2-40B4-BE49-F238E27FC236}">
                <a16:creationId xmlns:a16="http://schemas.microsoft.com/office/drawing/2014/main" id="{D600BA78-140F-49B5-A0D8-EA28537086F4}"/>
              </a:ext>
            </a:extLst>
          </p:cNvPr>
          <p:cNvPicPr>
            <a:picLocks noChangeAspect="1"/>
          </p:cNvPicPr>
          <p:nvPr/>
        </p:nvPicPr>
        <p:blipFill>
          <a:blip r:embed="rId3"/>
          <a:stretch>
            <a:fillRect/>
          </a:stretch>
        </p:blipFill>
        <p:spPr>
          <a:xfrm>
            <a:off x="7275387" y="1569578"/>
            <a:ext cx="4346825" cy="3261643"/>
          </a:xfrm>
          <a:prstGeom prst="rect">
            <a:avLst/>
          </a:prstGeom>
        </p:spPr>
      </p:pic>
    </p:spTree>
    <p:extLst>
      <p:ext uri="{BB962C8B-B14F-4D97-AF65-F5344CB8AC3E}">
        <p14:creationId xmlns:p14="http://schemas.microsoft.com/office/powerpoint/2010/main" val="340526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69EDBF7-76C4-493D-BE46-CC24E4C1E3A7}"/>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86D92-26A6-4A8D-B314-FCD42F7743F4}" type="datetime1">
              <a:rPr lang="en-GB" smtClean="0"/>
              <a:pPr/>
              <a:t>17/11/2021</a:t>
            </a:fld>
            <a:endParaRPr lang="en-GB" dirty="0"/>
          </a:p>
        </p:txBody>
      </p:sp>
      <p:sp>
        <p:nvSpPr>
          <p:cNvPr id="4" name="Slide Number Placeholder 3">
            <a:extLst>
              <a:ext uri="{FF2B5EF4-FFF2-40B4-BE49-F238E27FC236}">
                <a16:creationId xmlns:a16="http://schemas.microsoft.com/office/drawing/2014/main" id="{7216EE99-8087-4584-B2DA-E4D6D5A1BA7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35D819-5535-4488-8435-DC20A125AF6C}" type="slidenum">
              <a:rPr lang="en-GB" smtClean="0"/>
              <a:pPr/>
              <a:t>8</a:t>
            </a:fld>
            <a:endParaRPr lang="en-GB" dirty="0"/>
          </a:p>
        </p:txBody>
      </p:sp>
      <p:sp>
        <p:nvSpPr>
          <p:cNvPr id="2" name="TextBox 1">
            <a:extLst>
              <a:ext uri="{FF2B5EF4-FFF2-40B4-BE49-F238E27FC236}">
                <a16:creationId xmlns:a16="http://schemas.microsoft.com/office/drawing/2014/main" id="{3D91E280-8A69-40B8-A40A-BC24465E2BFB}"/>
              </a:ext>
            </a:extLst>
          </p:cNvPr>
          <p:cNvSpPr txBox="1"/>
          <p:nvPr/>
        </p:nvSpPr>
        <p:spPr>
          <a:xfrm>
            <a:off x="508000" y="440267"/>
            <a:ext cx="5909733" cy="769441"/>
          </a:xfrm>
          <a:prstGeom prst="rect">
            <a:avLst/>
          </a:prstGeom>
          <a:noFill/>
        </p:spPr>
        <p:txBody>
          <a:bodyPr wrap="square" rtlCol="0">
            <a:spAutoFit/>
          </a:bodyPr>
          <a:lstStyle/>
          <a:p>
            <a:r>
              <a:rPr lang="en-GB" sz="4400" dirty="0">
                <a:solidFill>
                  <a:schemeClr val="bg1"/>
                </a:solidFill>
                <a:latin typeface="Lato" panose="020F0502020204030203"/>
              </a:rPr>
              <a:t>Course Structure</a:t>
            </a:r>
          </a:p>
        </p:txBody>
      </p:sp>
      <p:sp>
        <p:nvSpPr>
          <p:cNvPr id="8" name="Content Placeholder 7">
            <a:extLst>
              <a:ext uri="{FF2B5EF4-FFF2-40B4-BE49-F238E27FC236}">
                <a16:creationId xmlns:a16="http://schemas.microsoft.com/office/drawing/2014/main" id="{08F41F72-EDD5-4A75-8AA2-D6AE89166525}"/>
              </a:ext>
            </a:extLst>
          </p:cNvPr>
          <p:cNvSpPr>
            <a:spLocks noGrp="1"/>
          </p:cNvSpPr>
          <p:nvPr>
            <p:ph idx="1"/>
          </p:nvPr>
        </p:nvSpPr>
        <p:spPr>
          <a:xfrm>
            <a:off x="508000" y="1077972"/>
            <a:ext cx="11357244" cy="5780028"/>
          </a:xfrm>
        </p:spPr>
        <p:txBody>
          <a:bodyPr>
            <a:normAutofit fontScale="92500" lnSpcReduction="20000"/>
          </a:bodyPr>
          <a:lstStyle/>
          <a:p>
            <a:pPr>
              <a:lnSpc>
                <a:spcPct val="150000"/>
              </a:lnSpc>
            </a:pPr>
            <a:r>
              <a:rPr lang="en-GB" sz="3200" dirty="0">
                <a:solidFill>
                  <a:srgbClr val="002060"/>
                </a:solidFill>
                <a:latin typeface="Lato"/>
              </a:rPr>
              <a:t>Introduction</a:t>
            </a:r>
          </a:p>
          <a:p>
            <a:pPr>
              <a:lnSpc>
                <a:spcPct val="150000"/>
              </a:lnSpc>
            </a:pPr>
            <a:r>
              <a:rPr lang="en-GB" sz="3200" dirty="0">
                <a:solidFill>
                  <a:srgbClr val="002060"/>
                </a:solidFill>
                <a:latin typeface="Lato"/>
              </a:rPr>
              <a:t>Training Aim 1 – 	Establishing background knowledge</a:t>
            </a:r>
          </a:p>
          <a:p>
            <a:pPr>
              <a:lnSpc>
                <a:spcPct val="150000"/>
              </a:lnSpc>
            </a:pPr>
            <a:r>
              <a:rPr lang="en-GB" sz="3200" dirty="0">
                <a:solidFill>
                  <a:srgbClr val="002060"/>
                </a:solidFill>
                <a:latin typeface="Lato"/>
              </a:rPr>
              <a:t>Training Aim 2 – 	Training riders to ride safely in a group </a:t>
            </a:r>
          </a:p>
          <a:p>
            <a:pPr>
              <a:lnSpc>
                <a:spcPct val="150000"/>
              </a:lnSpc>
            </a:pPr>
            <a:r>
              <a:rPr lang="en-GB" sz="3200" dirty="0">
                <a:solidFill>
                  <a:srgbClr val="002060"/>
                </a:solidFill>
                <a:latin typeface="Lato"/>
              </a:rPr>
              <a:t>Training Aim  3 –	Developing skills in a simulated environment</a:t>
            </a:r>
          </a:p>
          <a:p>
            <a:pPr>
              <a:lnSpc>
                <a:spcPct val="150000"/>
              </a:lnSpc>
            </a:pPr>
            <a:r>
              <a:rPr lang="en-GB" sz="3200" dirty="0">
                <a:solidFill>
                  <a:srgbClr val="002060"/>
                </a:solidFill>
                <a:latin typeface="Lato"/>
              </a:rPr>
              <a:t>Training Aim 4 – 	Training riders to ride safely on the road</a:t>
            </a:r>
          </a:p>
          <a:p>
            <a:pPr>
              <a:lnSpc>
                <a:spcPct val="150000"/>
              </a:lnSpc>
            </a:pPr>
            <a:r>
              <a:rPr lang="en-GB" sz="3200" dirty="0">
                <a:solidFill>
                  <a:srgbClr val="002060"/>
                </a:solidFill>
                <a:latin typeface="Lato"/>
              </a:rPr>
              <a:t>Training Aim 5 – 	Sign off and award the Ride Safe Bronze 					and Silver Challenge Award</a:t>
            </a:r>
          </a:p>
          <a:p>
            <a:pPr>
              <a:lnSpc>
                <a:spcPct val="150000"/>
              </a:lnSpc>
            </a:pPr>
            <a:r>
              <a:rPr lang="en-GB" sz="3200" dirty="0">
                <a:solidFill>
                  <a:srgbClr val="002060"/>
                </a:solidFill>
                <a:latin typeface="Lato"/>
              </a:rPr>
              <a:t>Training Aim 6 – 	Review own training</a:t>
            </a:r>
            <a:endParaRPr lang="en-GB" dirty="0"/>
          </a:p>
        </p:txBody>
      </p:sp>
    </p:spTree>
    <p:extLst>
      <p:ext uri="{BB962C8B-B14F-4D97-AF65-F5344CB8AC3E}">
        <p14:creationId xmlns:p14="http://schemas.microsoft.com/office/powerpoint/2010/main" val="304267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056" y="30798"/>
            <a:ext cx="5050904" cy="1143000"/>
          </a:xfrm>
        </p:spPr>
        <p:txBody>
          <a:bodyPr>
            <a:normAutofit/>
          </a:bodyPr>
          <a:lstStyle/>
          <a:p>
            <a:r>
              <a:rPr lang="en-GB" b="1" dirty="0">
                <a:latin typeface="Lato"/>
              </a:rPr>
              <a:t>Introduction</a:t>
            </a:r>
            <a:endParaRPr lang="en-GB" dirty="0">
              <a:latin typeface="Lato"/>
            </a:endParaRPr>
          </a:p>
        </p:txBody>
      </p:sp>
      <p:sp>
        <p:nvSpPr>
          <p:cNvPr id="2" name="Content Placeholder 1">
            <a:extLst>
              <a:ext uri="{FF2B5EF4-FFF2-40B4-BE49-F238E27FC236}">
                <a16:creationId xmlns:a16="http://schemas.microsoft.com/office/drawing/2014/main" id="{78842FA6-AA83-4D5E-85A4-79769558D455}"/>
              </a:ext>
            </a:extLst>
          </p:cNvPr>
          <p:cNvSpPr>
            <a:spLocks noGrp="1"/>
          </p:cNvSpPr>
          <p:nvPr>
            <p:ph idx="1"/>
          </p:nvPr>
        </p:nvSpPr>
        <p:spPr>
          <a:xfrm>
            <a:off x="7040777" y="1826005"/>
            <a:ext cx="4646398" cy="4525963"/>
          </a:xfrm>
        </p:spPr>
        <p:txBody>
          <a:bodyPr>
            <a:noAutofit/>
          </a:bodyPr>
          <a:lstStyle/>
          <a:p>
            <a:pPr>
              <a:lnSpc>
                <a:spcPct val="114000"/>
              </a:lnSpc>
            </a:pPr>
            <a:r>
              <a:rPr lang="en-GB" dirty="0">
                <a:latin typeface="Lato"/>
                <a:ea typeface="Calibri" panose="020F0502020204030204" pitchFamily="34" charset="0"/>
                <a:cs typeface="Times New Roman" panose="02020603050405020304" pitchFamily="18" charset="0"/>
              </a:rPr>
              <a:t>You will receive a numbered certificate with an expiry date. </a:t>
            </a:r>
          </a:p>
          <a:p>
            <a:pPr>
              <a:lnSpc>
                <a:spcPct val="114000"/>
              </a:lnSpc>
            </a:pPr>
            <a:r>
              <a:rPr lang="en-GB" dirty="0">
                <a:latin typeface="Lato"/>
                <a:ea typeface="Calibri" panose="020F0502020204030204" pitchFamily="34" charset="0"/>
                <a:cs typeface="Times New Roman" panose="02020603050405020304" pitchFamily="18" charset="0"/>
              </a:rPr>
              <a:t>You will need to do a refresher course every 3 years. </a:t>
            </a:r>
            <a:endParaRPr lang="en-GB" dirty="0">
              <a:solidFill>
                <a:srgbClr val="002060"/>
              </a:solidFill>
              <a:latin typeface="Lato"/>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184" y="3419474"/>
            <a:ext cx="47632" cy="19053"/>
          </a:xfrm>
          <a:prstGeom prst="rect">
            <a:avLst/>
          </a:prstGeom>
        </p:spPr>
      </p:pic>
      <p:sp>
        <p:nvSpPr>
          <p:cNvPr id="11" name="Content Placeholder 1">
            <a:extLst>
              <a:ext uri="{FF2B5EF4-FFF2-40B4-BE49-F238E27FC236}">
                <a16:creationId xmlns:a16="http://schemas.microsoft.com/office/drawing/2014/main" id="{CED6D466-BC08-4240-8117-1F5D1025CF60}"/>
              </a:ext>
            </a:extLst>
          </p:cNvPr>
          <p:cNvSpPr txBox="1">
            <a:spLocks/>
          </p:cNvSpPr>
          <p:nvPr/>
        </p:nvSpPr>
        <p:spPr>
          <a:xfrm>
            <a:off x="2186880" y="1612329"/>
            <a:ext cx="8229600" cy="4281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dirty="0"/>
          </a:p>
        </p:txBody>
      </p:sp>
      <p:pic>
        <p:nvPicPr>
          <p:cNvPr id="6" name="Picture 5">
            <a:extLst>
              <a:ext uri="{FF2B5EF4-FFF2-40B4-BE49-F238E27FC236}">
                <a16:creationId xmlns:a16="http://schemas.microsoft.com/office/drawing/2014/main" id="{4349D401-F83D-405E-8F07-A02582C29C90}"/>
              </a:ext>
            </a:extLst>
          </p:cNvPr>
          <p:cNvPicPr>
            <a:picLocks noChangeAspect="1"/>
          </p:cNvPicPr>
          <p:nvPr/>
        </p:nvPicPr>
        <p:blipFill rotWithShape="1">
          <a:blip r:embed="rId4"/>
          <a:srcRect l="19493" t="17925" r="55781" b="18403"/>
          <a:stretch/>
        </p:blipFill>
        <p:spPr>
          <a:xfrm>
            <a:off x="1148284" y="1439333"/>
            <a:ext cx="4621798" cy="5287632"/>
          </a:xfrm>
          <a:prstGeom prst="rect">
            <a:avLst/>
          </a:prstGeom>
        </p:spPr>
      </p:pic>
    </p:spTree>
    <p:extLst>
      <p:ext uri="{BB962C8B-B14F-4D97-AF65-F5344CB8AC3E}">
        <p14:creationId xmlns:p14="http://schemas.microsoft.com/office/powerpoint/2010/main" val="131402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14731</TotalTime>
  <Words>3166</Words>
  <Application>Microsoft Office PowerPoint</Application>
  <PresentationFormat>Widescreen</PresentationFormat>
  <Paragraphs>313</Paragraphs>
  <Slides>29</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Calibri Light</vt:lpstr>
      <vt:lpstr>Lato</vt:lpstr>
      <vt:lpstr>Lato </vt:lpstr>
      <vt:lpstr>Lato Heavy</vt:lpstr>
      <vt:lpstr>Lato Light</vt:lpstr>
      <vt:lpstr>Lato Medium</vt:lpstr>
      <vt:lpstr>Times New Roman</vt:lpstr>
      <vt:lpstr>Office Theme</vt:lpstr>
      <vt:lpstr>PowerPoint Presentation</vt:lpstr>
      <vt:lpstr>Suggested Programme</vt:lpstr>
      <vt:lpstr>Ride Safe Trainer Award</vt:lpstr>
      <vt:lpstr>Resources for Trainers</vt:lpstr>
      <vt:lpstr>Ride Safe Trainer Guide</vt:lpstr>
      <vt:lpstr>Who is it aimed at?</vt:lpstr>
      <vt:lpstr>Download and use the HORSEi App!</vt:lpstr>
      <vt:lpstr>PowerPoint Presentation</vt:lpstr>
      <vt:lpstr>Introduction</vt:lpstr>
      <vt:lpstr>Training Aim 1  -establish Riding and Road Safety knowledge of coach</vt:lpstr>
      <vt:lpstr>Crucial 4 steps</vt:lpstr>
      <vt:lpstr>Manoeuvres</vt:lpstr>
      <vt:lpstr>Manoeuvres</vt:lpstr>
      <vt:lpstr>Manoeuvres</vt:lpstr>
      <vt:lpstr>Manoeuvres</vt:lpstr>
      <vt:lpstr>PowerPoint Presentation</vt:lpstr>
      <vt:lpstr>Training Aim 1  -establish Riding and Road Safety knowledge of coach</vt:lpstr>
      <vt:lpstr>Training Aim 1  -establish Riding and Road Safety knowledge of coach</vt:lpstr>
      <vt:lpstr>Training Aim 1  -establish Riding and Road Safety knowledge of coach</vt:lpstr>
      <vt:lpstr>Training Aim 1  -establish Riding and Road Safety knowledge of coach</vt:lpstr>
      <vt:lpstr>Training Aim 2 – Train groups of riders in an enclosed space</vt:lpstr>
      <vt:lpstr>Training Aim 2 – Train groups of riders in an enclosed space</vt:lpstr>
      <vt:lpstr>Training Aim 3 – prepare riders to ride safely on the road</vt:lpstr>
      <vt:lpstr>Training Aim 4 - Train riders to ride safely on the road </vt:lpstr>
      <vt:lpstr>Training Aim 4 - Train riders to ride safely on the road </vt:lpstr>
      <vt:lpstr>Training Aim 5 –sign off Bronze and Silver Challenge booklets</vt:lpstr>
      <vt:lpstr>Training Aim 6 – review own learning</vt:lpstr>
      <vt:lpstr>Associated Awards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Michele Carman</cp:lastModifiedBy>
  <cp:revision>545</cp:revision>
  <cp:lastPrinted>2021-11-16T08:32:20Z</cp:lastPrinted>
  <dcterms:created xsi:type="dcterms:W3CDTF">2017-06-20T09:38:14Z</dcterms:created>
  <dcterms:modified xsi:type="dcterms:W3CDTF">2021-11-17T11:26:43Z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bab954b-03c1-4d45-953c-1e7695907c0b_Enabled">
    <vt:lpwstr>true</vt:lpwstr>
  </property>
  <property fmtid="{D5CDD505-2E9C-101B-9397-08002B2CF9AE}" pid="3" name="MSIP_Label_5bab954b-03c1-4d45-953c-1e7695907c0b_SetDate">
    <vt:lpwstr>2021-09-02T08:07:05Z</vt:lpwstr>
  </property>
  <property fmtid="{D5CDD505-2E9C-101B-9397-08002B2CF9AE}" pid="4" name="MSIP_Label_5bab954b-03c1-4d45-953c-1e7695907c0b_Method">
    <vt:lpwstr>Privileged</vt:lpwstr>
  </property>
  <property fmtid="{D5CDD505-2E9C-101B-9397-08002B2CF9AE}" pid="5" name="MSIP_Label_5bab954b-03c1-4d45-953c-1e7695907c0b_Name">
    <vt:lpwstr>Public</vt:lpwstr>
  </property>
  <property fmtid="{D5CDD505-2E9C-101B-9397-08002B2CF9AE}" pid="6" name="MSIP_Label_5bab954b-03c1-4d45-953c-1e7695907c0b_SiteId">
    <vt:lpwstr>61761a3f-0f9f-43bd-a8ce-e39e84824d9e</vt:lpwstr>
  </property>
  <property fmtid="{D5CDD505-2E9C-101B-9397-08002B2CF9AE}" pid="7" name="MSIP_Label_5bab954b-03c1-4d45-953c-1e7695907c0b_ActionId">
    <vt:lpwstr>f3c005fb-1ac4-4262-871a-5106281cef00</vt:lpwstr>
  </property>
  <property fmtid="{D5CDD505-2E9C-101B-9397-08002B2CF9AE}" pid="8" name="MSIP_Label_5bab954b-03c1-4d45-953c-1e7695907c0b_ContentBits">
    <vt:lpwstr>0</vt:lpwstr>
  </property>
</Properties>
</file>